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media1.mov" ContentType="video/unknown"/>
  <Override PartName="/ppt/media/media2.mov" ContentType="video/unknown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A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" name="Logo white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0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Physics</a:t>
            </a:r>
          </a:p>
        </p:txBody>
      </p:sp>
      <p:sp>
        <p:nvSpPr>
          <p:cNvPr id="1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11 June 2019</a:t>
            </a:r>
          </a:p>
        </p:txBody>
      </p:sp>
      <p:sp>
        <p:nvSpPr>
          <p:cNvPr id="1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2" name="Background"/>
          <p:cNvSpPr/>
          <p:nvPr/>
        </p:nvSpPr>
        <p:spPr>
          <a:xfrm>
            <a:off x="-1168400" y="-99060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133" name="Logo color"/>
          <p:cNvSpPr/>
          <p:nvPr/>
        </p:nvSpPr>
        <p:spPr>
          <a:xfrm>
            <a:off x="2394039" y="1687322"/>
            <a:ext cx="2388324" cy="348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0780" y="1687322"/>
            <a:ext cx="6508803" cy="3483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0"/>
          <p:cNvSpPr/>
          <p:nvPr/>
        </p:nvSpPr>
        <p:spPr>
          <a:xfrm>
            <a:off x="252000" y="251999"/>
            <a:ext cx="419041" cy="611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5" name="CustomShape 11"/>
          <p:cNvSpPr/>
          <p:nvPr/>
        </p:nvSpPr>
        <p:spPr>
          <a:xfrm>
            <a:off x="0" y="6541199"/>
            <a:ext cx="12192480" cy="31608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6" name="CustomShape 14"/>
          <p:cNvSpPr/>
          <p:nvPr/>
        </p:nvSpPr>
        <p:spPr>
          <a:xfrm>
            <a:off x="0" y="-1"/>
            <a:ext cx="12192480" cy="4968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spcBef>
                <a:spcPts val="0"/>
              </a:spcBef>
              <a:defRPr b="0"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3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4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0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1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90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92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93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4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5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15.png"/><Relationship Id="rId5" Type="http://schemas.openxmlformats.org/officeDocument/2006/relationships/image" Target="../media/image4.jpeg"/><Relationship Id="rId6" Type="http://schemas.openxmlformats.org/officeDocument/2006/relationships/image" Target="../media/image16.png"/><Relationship Id="rId7" Type="http://schemas.openxmlformats.org/officeDocument/2006/relationships/video" Target="../media/media1.mov"/><Relationship Id="rId8" Type="http://schemas.microsoft.com/office/2007/relationships/media" Target="../media/media1.mov"/><Relationship Id="rId9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18.png"/><Relationship Id="rId4" Type="http://schemas.openxmlformats.org/officeDocument/2006/relationships/image" Target="../media/image3.jpeg"/><Relationship Id="rId5" Type="http://schemas.openxmlformats.org/officeDocument/2006/relationships/image" Target="../media/image15.png"/><Relationship Id="rId6" Type="http://schemas.openxmlformats.org/officeDocument/2006/relationships/image" Target="../media/image4.jpeg"/><Relationship Id="rId7" Type="http://schemas.openxmlformats.org/officeDocument/2006/relationships/image" Target="../media/image16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video" Target="../media/media2.mov"/><Relationship Id="rId11" Type="http://schemas.microsoft.com/office/2007/relationships/media" Target="../media/media2.mov"/><Relationship Id="rId12" Type="http://schemas.openxmlformats.org/officeDocument/2006/relationships/image" Target="../media/image21.png"/><Relationship Id="rId13" Type="http://schemas.openxmlformats.org/officeDocument/2006/relationships/image" Target="../media/image2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.jpeg"/><Relationship Id="rId4" Type="http://schemas.openxmlformats.org/officeDocument/2006/relationships/image" Target="../media/image18.png"/><Relationship Id="rId5" Type="http://schemas.openxmlformats.org/officeDocument/2006/relationships/image" Target="../media/image3.jpeg"/><Relationship Id="rId6" Type="http://schemas.openxmlformats.org/officeDocument/2006/relationships/image" Target="../media/image15.png"/><Relationship Id="rId7" Type="http://schemas.openxmlformats.org/officeDocument/2006/relationships/image" Target="../media/image4.jpeg"/><Relationship Id="rId8" Type="http://schemas.openxmlformats.org/officeDocument/2006/relationships/image" Target="../media/image16.png"/><Relationship Id="rId9" Type="http://schemas.openxmlformats.org/officeDocument/2006/relationships/video" Target="../media/media1.mov"/><Relationship Id="rId10" Type="http://schemas.microsoft.com/office/2007/relationships/media" Target="../media/media1.mov"/><Relationship Id="rId11" Type="http://schemas.openxmlformats.org/officeDocument/2006/relationships/image" Target="../media/image17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3" Type="http://schemas.openxmlformats.org/officeDocument/2006/relationships/hyperlink" Target="mailto:neutron-mc@risoe.dk" TargetMode="External"/><Relationship Id="rId4" Type="http://schemas.openxmlformats.org/officeDocument/2006/relationships/hyperlink" Target="http://www.mcstas.org/" TargetMode="External"/><Relationship Id="rId5" Type="http://schemas.openxmlformats.org/officeDocument/2006/relationships/image" Target="../media/image2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neutron-mc@risoe.dk" TargetMode="External"/><Relationship Id="rId3" Type="http://schemas.openxmlformats.org/officeDocument/2006/relationships/hyperlink" Target="http://www.mcstas.org/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Relationship Id="rId20" Type="http://schemas.openxmlformats.org/officeDocument/2006/relationships/image" Target="../media/image47.png"/><Relationship Id="rId21" Type="http://schemas.openxmlformats.org/officeDocument/2006/relationships/image" Target="../media/image4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5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7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Relationship Id="rId3" Type="http://schemas.openxmlformats.org/officeDocument/2006/relationships/image" Target="../media/image8.jpeg"/><Relationship Id="rId4" Type="http://schemas.openxmlformats.org/officeDocument/2006/relationships/image" Target="../media/image67.pn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6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Relationship Id="rId3" Type="http://schemas.openxmlformats.org/officeDocument/2006/relationships/image" Target="../media/image8.jpeg"/><Relationship Id="rId4" Type="http://schemas.openxmlformats.org/officeDocument/2006/relationships/image" Target="../media/image67.pn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6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png"/><Relationship Id="rId3" Type="http://schemas.openxmlformats.org/officeDocument/2006/relationships/image" Target="../media/image70.png"/><Relationship Id="rId4" Type="http://schemas.openxmlformats.org/officeDocument/2006/relationships/image" Target="../media/image7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Relationship Id="rId3" Type="http://schemas.openxmlformats.org/officeDocument/2006/relationships/image" Target="../media/image70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0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0.png"/><Relationship Id="rId3" Type="http://schemas.openxmlformats.org/officeDocument/2006/relationships/image" Target="../media/image1.gif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0.png"/><Relationship Id="rId3" Type="http://schemas.openxmlformats.org/officeDocument/2006/relationships/image" Target="../media/image1.gif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24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.jpeg"/><Relationship Id="rId4" Type="http://schemas.openxmlformats.org/officeDocument/2006/relationships/image" Target="../media/image12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1.png"/><Relationship Id="rId3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9" name="McStas Introduction  and general concepts"/>
          <p:cNvSpPr txBox="1"/>
          <p:nvPr/>
        </p:nvSpPr>
        <p:spPr>
          <a:xfrm>
            <a:off x="3121513" y="2306454"/>
            <a:ext cx="8232759" cy="20735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defRPr b="1" sz="4500"/>
            </a:pPr>
            <a:r>
              <a:t>McStas Introduction </a:t>
            </a:r>
            <a:br/>
            <a:r>
              <a:t>and general concepts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41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3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244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245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46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247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48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249" name="Neutrons"/>
          <p:cNvSpPr/>
          <p:nvPr/>
        </p:nvSpPr>
        <p:spPr>
          <a:xfrm>
            <a:off x="6064075" y="4791240"/>
            <a:ext cx="987675" cy="3728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lumOff val="-9372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Neutrons</a:t>
            </a:r>
          </a:p>
        </p:txBody>
      </p:sp>
      <p:sp>
        <p:nvSpPr>
          <p:cNvPr id="250" name="Line"/>
          <p:cNvSpPr/>
          <p:nvPr/>
        </p:nvSpPr>
        <p:spPr>
          <a:xfrm flipH="1" flipV="1">
            <a:off x="4112751" y="3842548"/>
            <a:ext cx="2174553" cy="95535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51" name="Line"/>
          <p:cNvSpPr/>
          <p:nvPr/>
        </p:nvSpPr>
        <p:spPr>
          <a:xfrm flipV="1">
            <a:off x="6557913" y="3757942"/>
            <a:ext cx="1" cy="1026279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52" name="Line"/>
          <p:cNvSpPr/>
          <p:nvPr/>
        </p:nvSpPr>
        <p:spPr>
          <a:xfrm flipV="1">
            <a:off x="6923797" y="3752884"/>
            <a:ext cx="573613" cy="103021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53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254" name="The components define devices or features available in our instrument - they have different function"/>
          <p:cNvSpPr txBox="1"/>
          <p:nvPr/>
        </p:nvSpPr>
        <p:spPr>
          <a:xfrm>
            <a:off x="2517122" y="5527349"/>
            <a:ext cx="895489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 - they have different function</a:t>
            </a:r>
          </a:p>
        </p:txBody>
      </p:sp>
      <p:sp>
        <p:nvSpPr>
          <p:cNvPr id="255" name="Neutron particles are passed on from one component to the next, changing state under way"/>
          <p:cNvSpPr txBox="1"/>
          <p:nvPr/>
        </p:nvSpPr>
        <p:spPr>
          <a:xfrm>
            <a:off x="2517122" y="5781349"/>
            <a:ext cx="824726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>
                    <a:lumOff val="-9372"/>
                  </a:schemeClr>
                </a:solidFill>
              </a:defRPr>
            </a:lvl1pPr>
          </a:lstStyle>
          <a:p>
            <a:pPr/>
            <a:r>
              <a:t>Neutron particles are passed on from one component to the next, changing state under way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60" name="McStas is a Monte Carlo ray-trac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is a Monte Carlo ray-tracer</a:t>
            </a:r>
          </a:p>
        </p:txBody>
      </p:sp>
      <p:sp>
        <p:nvSpPr>
          <p:cNvPr id="2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2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263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264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65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266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67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268" name="Neutrons"/>
          <p:cNvSpPr/>
          <p:nvPr/>
        </p:nvSpPr>
        <p:spPr>
          <a:xfrm>
            <a:off x="6071609" y="4962977"/>
            <a:ext cx="987675" cy="3728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lumOff val="-9372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Neutrons</a:t>
            </a:r>
          </a:p>
        </p:txBody>
      </p:sp>
      <p:sp>
        <p:nvSpPr>
          <p:cNvPr id="269" name="Line"/>
          <p:cNvSpPr/>
          <p:nvPr/>
        </p:nvSpPr>
        <p:spPr>
          <a:xfrm flipH="1" flipV="1">
            <a:off x="4112751" y="3842548"/>
            <a:ext cx="2084657" cy="112325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70" name="Line"/>
          <p:cNvSpPr/>
          <p:nvPr/>
        </p:nvSpPr>
        <p:spPr>
          <a:xfrm flipV="1">
            <a:off x="6557913" y="3757942"/>
            <a:ext cx="1" cy="1209031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71" name="Line"/>
          <p:cNvSpPr/>
          <p:nvPr/>
        </p:nvSpPr>
        <p:spPr>
          <a:xfrm flipV="1">
            <a:off x="6964312" y="3752884"/>
            <a:ext cx="533098" cy="1214089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Elements of Monte-Carlo raytra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Elements of Monte-Carlo raytracing</a:t>
            </a:r>
          </a:p>
        </p:txBody>
      </p:sp>
      <p:sp>
        <p:nvSpPr>
          <p:cNvPr id="274" name="Instrument Monte Carlo methods implement coherent scattering eff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0180" indent="-180180" defTabSz="832104">
              <a:spcBef>
                <a:spcPts val="300"/>
              </a:spcBef>
              <a:defRPr sz="1638"/>
            </a:pPr>
            <a:r>
              <a:t>Instrument Monte Carlo methods implement coherent scattering effects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deterministic propagation where this can be done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Monte Carlo sampling of “complicated” distributions and stochastic processes and multiple outcomes with known probabilities are involved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- I.e. inside scattering matter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the particle-wave duality of the neutron to switch back and forward between deterministic ray tracing and Monte Carlo approach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Result: A realistic and efficient transport of neutrons in the thermal and cold range</a:t>
            </a:r>
          </a:p>
        </p:txBody>
      </p:sp>
      <p:sp>
        <p:nvSpPr>
          <p:cNvPr id="2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6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0284" y="3382119"/>
            <a:ext cx="4808638" cy="2210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27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1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28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6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288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2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293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Apr2011_radial_collimator.png" descr="Apr2011_radial_collimat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r&amp;d2-2.jpeg" descr="r&amp;d2-2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296" name="37744f0177.png" descr="37744f017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2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9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300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01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302" name="Velocity selector.mov" descr="Velocity selector.mov"/>
          <p:cNvPicPr>
            <a:picLocks noChangeAspect="0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8639599" y="5002802"/>
            <a:ext cx="2016587" cy="1196760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optics include things like:</a:t>
            </a:r>
          </a:p>
          <a:p>
            <a:pPr marL="160421" indent="-160421">
              <a:buSzPct val="100000"/>
              <a:buChar char="•"/>
            </a:pPr>
            <a:r>
              <a:t>Mirrors and guides</a:t>
            </a:r>
          </a:p>
          <a:p>
            <a:pPr marL="160421" indent="-160421">
              <a:buSzPct val="100000"/>
              <a:buChar char="•"/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</a:pPr>
            <a:r>
              <a:t>Monochromators/Analysers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8" fill="hold"/>
                                        <p:tgtEl>
                                          <p:spTgt spid="3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0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0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0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Rounded Rectangle"/>
          <p:cNvSpPr/>
          <p:nvPr/>
        </p:nvSpPr>
        <p:spPr>
          <a:xfrm>
            <a:off x="5531105" y="2734771"/>
            <a:ext cx="656439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07" name="Potassium_Humate_Shiny_Powder.png" descr="Potassium_Humate_Shiny_Pow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36976" y="3403389"/>
            <a:ext cx="808825" cy="455417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09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Apr2011_radial_collimator.png" descr="Apr2011_radial_collimato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r&amp;d2-2.jpeg" descr="r&amp;d2-2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312" name="37744f0177.png" descr="37744f017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3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5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316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7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8" name="Line"/>
          <p:cNvSpPr/>
          <p:nvPr/>
        </p:nvSpPr>
        <p:spPr>
          <a:xfrm flipH="1" flipV="1">
            <a:off x="5963261" y="2062697"/>
            <a:ext cx="250159" cy="6721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9" name="The sample:…"/>
          <p:cNvSpPr txBox="1"/>
          <p:nvPr/>
        </p:nvSpPr>
        <p:spPr>
          <a:xfrm>
            <a:off x="5686368" y="2829133"/>
            <a:ext cx="3739654" cy="1029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The sample:</a:t>
            </a:r>
          </a:p>
          <a:p>
            <a:pPr/>
            <a:r>
              <a:t>Crystalline, powders, liquids, micelles,</a:t>
            </a:r>
            <a:br/>
            <a:r>
              <a:t>structures to image, inelastic features like</a:t>
            </a:r>
            <a:br/>
            <a:r>
              <a:t>phonons…</a:t>
            </a:r>
          </a:p>
        </p:txBody>
      </p:sp>
      <p:pic>
        <p:nvPicPr>
          <p:cNvPr id="320" name="lsco.png" descr="lsc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413531" y="2791204"/>
            <a:ext cx="814618" cy="1009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sans1_micelle.png" descr="sans1_micell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237414" y="2791204"/>
            <a:ext cx="607948" cy="61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Coffee.mov" descr="Coffee.mov"/>
          <p:cNvPicPr>
            <a:picLocks noChangeAspect="0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>
            <a:extLst/>
          </a:blip>
          <a:stretch>
            <a:fillRect/>
          </a:stretch>
        </p:blipFill>
        <p:spPr>
          <a:xfrm>
            <a:off x="10905601" y="2791204"/>
            <a:ext cx="1104014" cy="11163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323" name="Screenshot 2019-03-19 at 15.35.42.png" descr="Screenshot 2019-03-19 at 15.35.42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573343" y="5006693"/>
            <a:ext cx="2081355" cy="1167217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optics include things like:</a:t>
            </a:r>
          </a:p>
          <a:p>
            <a:pPr marL="160421" indent="-160421">
              <a:buSzPct val="100000"/>
              <a:buChar char="•"/>
            </a:pPr>
            <a:r>
              <a:t>Mirrors and guides</a:t>
            </a:r>
          </a:p>
          <a:p>
            <a:pPr marL="160421" indent="-160421">
              <a:buSzPct val="100000"/>
              <a:buChar char="•"/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</a:pPr>
            <a:r>
              <a:t>Monochromators/Analysers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91" fill="hold"/>
                                        <p:tgtEl>
                                          <p:spTgt spid="3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2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2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2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Rounded Rectangle"/>
          <p:cNvSpPr/>
          <p:nvPr/>
        </p:nvSpPr>
        <p:spPr>
          <a:xfrm>
            <a:off x="7047125" y="1426300"/>
            <a:ext cx="5011252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27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1201" y="1906848"/>
            <a:ext cx="2098145" cy="759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article06_image06.jpg" descr="article06_image0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Rounded Rectangle"/>
          <p:cNvSpPr/>
          <p:nvPr/>
        </p:nvSpPr>
        <p:spPr>
          <a:xfrm>
            <a:off x="5531105" y="2734771"/>
            <a:ext cx="656439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30" name="Potassium_Humate_Shiny_Powder.png" descr="Potassium_Humate_Shiny_Powd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36976" y="3403389"/>
            <a:ext cx="808825" cy="455417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32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Apr2011_radial_collimator.png" descr="Apr2011_radial_collimato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r&amp;d2-2.jpeg" descr="r&amp;d2-2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335" name="37744f0177.png" descr="37744f017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3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8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339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0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341" name="Velocity selector.mov" descr="Velocity selector.mov"/>
          <p:cNvPicPr>
            <a:picLocks noChangeAspect="0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>
            <a:extLst/>
          </a:blip>
          <a:stretch>
            <a:fillRect/>
          </a:stretch>
        </p:blipFill>
        <p:spPr>
          <a:xfrm>
            <a:off x="8639599" y="5002802"/>
            <a:ext cx="2016587" cy="1196760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Line"/>
          <p:cNvSpPr/>
          <p:nvPr/>
        </p:nvSpPr>
        <p:spPr>
          <a:xfrm flipH="1" flipV="1">
            <a:off x="5963261" y="2062697"/>
            <a:ext cx="250159" cy="6721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3" name="The sample:…"/>
          <p:cNvSpPr txBox="1"/>
          <p:nvPr/>
        </p:nvSpPr>
        <p:spPr>
          <a:xfrm>
            <a:off x="5686368" y="2829133"/>
            <a:ext cx="3739654" cy="1029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The sample:</a:t>
            </a:r>
          </a:p>
          <a:p>
            <a:pPr/>
            <a:r>
              <a:t>Crystalline, powders, liquids, micelles,</a:t>
            </a:r>
            <a:br/>
            <a:r>
              <a:t>structures to image, inelastic features like</a:t>
            </a:r>
            <a:br/>
            <a:r>
              <a:t>phonons…</a:t>
            </a:r>
          </a:p>
        </p:txBody>
      </p:sp>
      <p:pic>
        <p:nvPicPr>
          <p:cNvPr id="344" name="lsco.png" descr="lsco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413531" y="2791204"/>
            <a:ext cx="814618" cy="1009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sans1_micelle.png" descr="sans1_micell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237414" y="2791204"/>
            <a:ext cx="607948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Line"/>
          <p:cNvSpPr/>
          <p:nvPr/>
        </p:nvSpPr>
        <p:spPr>
          <a:xfrm flipH="1">
            <a:off x="6626386" y="2061300"/>
            <a:ext cx="419613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7" name="Detectors are “monitors” in McStas. Mostly they act  as “perfect probes” and can be positioned thought your instrument gathering 1D/2D/ event lists…"/>
          <p:cNvSpPr txBox="1"/>
          <p:nvPr/>
        </p:nvSpPr>
        <p:spPr>
          <a:xfrm>
            <a:off x="7190647" y="1511735"/>
            <a:ext cx="4676379" cy="113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Detectors are “monitors” in McStas. Mostly they act </a:t>
            </a:r>
            <a:br/>
            <a:r>
              <a:t>as “perfect probes” and can be positioned thought</a:t>
            </a:r>
            <a:br/>
            <a:r>
              <a:t>your instrument</a:t>
            </a:r>
            <a:br/>
            <a:r>
              <a:t>gathering 1D/2D/</a:t>
            </a:r>
            <a:br/>
            <a:r>
              <a:t>event lists…</a:t>
            </a:r>
          </a:p>
        </p:txBody>
      </p:sp>
      <p:pic>
        <p:nvPicPr>
          <p:cNvPr id="348" name="droppedImage.pdf" descr="droppedImage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853649" y="1989628"/>
            <a:ext cx="881476" cy="679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Screenshot 2019-03-19 at 15.32.14.png" descr="Screenshot 2019-03-19 at 15.32.14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0820134" y="2737287"/>
            <a:ext cx="1279372" cy="1291733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optics include things like:</a:t>
            </a:r>
          </a:p>
          <a:p>
            <a:pPr marL="160421" indent="-160421">
              <a:buSzPct val="100000"/>
              <a:buChar char="•"/>
            </a:pPr>
            <a:r>
              <a:t>Mirrors and guides</a:t>
            </a:r>
          </a:p>
          <a:p>
            <a:pPr marL="160421" indent="-160421">
              <a:buSzPct val="100000"/>
              <a:buChar char="•"/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</a:pPr>
            <a:r>
              <a:t>Monochromators/Analysers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8" fill="hold"/>
                                        <p:tgtEl>
                                          <p:spTgt spid="3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4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4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4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353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7036" indent="-187036"/>
            <a:r>
              <a:t>Flexible, general simulation utility for neutron scattering experiments.</a:t>
            </a:r>
          </a:p>
          <a:p>
            <a:pPr marL="187036" indent="-187036"/>
          </a:p>
          <a:p>
            <a:pPr marL="187036" indent="-187036"/>
            <a:r>
              <a:t>Original design for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M</a:t>
            </a:r>
            <a:r>
              <a:t>onte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c</a:t>
            </a:r>
            <a:r>
              <a:t>arlo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S</a:t>
            </a:r>
            <a:r>
              <a:t>imulation of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t</a:t>
            </a:r>
            <a:r>
              <a:t>riple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a</a:t>
            </a:r>
            <a:r>
              <a:t>xis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s</a:t>
            </a:r>
            <a:r>
              <a:t>pectrometers</a:t>
            </a:r>
          </a:p>
          <a:p>
            <a:pPr marL="187036" indent="-187036"/>
          </a:p>
          <a:p>
            <a:pPr marL="187036" indent="-187036"/>
            <a:r>
              <a:t>Developed at DTU Physics, ILL, PSI, Uni CPH, ESS DMSC</a:t>
            </a:r>
          </a:p>
          <a:p>
            <a:pPr marL="187036" indent="-187036"/>
          </a:p>
          <a:p>
            <a:pPr marL="187036" indent="-187036"/>
            <a:r>
              <a:t>V. 1.0 by K Nielsen &amp; K Lefmann (1998) RISØ</a:t>
            </a:r>
          </a:p>
          <a:p>
            <a:pPr marL="187036" indent="-187036"/>
          </a:p>
          <a:p>
            <a:pPr marL="187036" indent="-187036"/>
            <a:r>
              <a:t>Currently ~2-3 people full time plus students and user-</a:t>
            </a:r>
            <a:br/>
            <a:r>
              <a:t>contributions</a:t>
            </a:r>
          </a:p>
        </p:txBody>
      </p:sp>
      <p:pic>
        <p:nvPicPr>
          <p:cNvPr id="354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98830" y="1166006"/>
            <a:ext cx="910829" cy="879421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6" name="Rectangle"/>
          <p:cNvSpPr/>
          <p:nvPr/>
        </p:nvSpPr>
        <p:spPr>
          <a:xfrm>
            <a:off x="9648124" y="2221240"/>
            <a:ext cx="1012242" cy="539263"/>
          </a:xfrm>
          <a:prstGeom prst="rect">
            <a:avLst/>
          </a:prstGeom>
          <a:ln w="38100">
            <a:solidFill>
              <a:srgbClr val="008AD6"/>
            </a:solidFill>
          </a:ln>
        </p:spPr>
        <p:txBody>
          <a:bodyPr lIns="46799" tIns="46799" rIns="46799" bIns="46799" anchor="ctr"/>
          <a:lstStyle/>
          <a:p>
            <a:pPr marL="28574" marR="28574" defTabSz="315887">
              <a:lnSpc>
                <a:spcPct val="93000"/>
              </a:lnSpc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57" name="GNU GPL license…"/>
          <p:cNvSpPr txBox="1"/>
          <p:nvPr/>
        </p:nvSpPr>
        <p:spPr>
          <a:xfrm>
            <a:off x="9647707" y="2235263"/>
            <a:ext cx="1013075" cy="51121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697" tIns="6697" rIns="6697" bIns="6697"/>
          <a:lstStyle/>
          <a:p>
            <a:pPr marL="3726" marR="3726" defTabSz="315887">
              <a:lnSpc>
                <a:spcPct val="96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9017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900">
                <a:latin typeface="Verdana"/>
                <a:ea typeface="Verdana"/>
                <a:cs typeface="Verdana"/>
                <a:sym typeface="Verdana"/>
              </a:rPr>
              <a:t> GNU GPL license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marL="3726" marR="3726" defTabSz="315887">
              <a:lnSpc>
                <a:spcPct val="96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901700" algn="l"/>
              </a:tabLst>
              <a:defRPr sz="900"/>
            </a:pPr>
            <a:r>
              <a:t>Open Source</a:t>
            </a:r>
          </a:p>
        </p:txBody>
      </p:sp>
      <p:sp>
        <p:nvSpPr>
          <p:cNvPr id="358" name="mcstas-users@mcstas.org mailinglist"/>
          <p:cNvSpPr txBox="1"/>
          <p:nvPr/>
        </p:nvSpPr>
        <p:spPr>
          <a:xfrm>
            <a:off x="5800719" y="5977068"/>
            <a:ext cx="460102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mcstas-users@mcstas.org</a:t>
            </a:r>
            <a:r>
              <a:t> mailinglist</a:t>
            </a:r>
          </a:p>
        </p:txBody>
      </p:sp>
      <p:sp>
        <p:nvSpPr>
          <p:cNvPr id="359" name="Project website at…"/>
          <p:cNvSpPr txBox="1"/>
          <p:nvPr/>
        </p:nvSpPr>
        <p:spPr>
          <a:xfrm>
            <a:off x="2636883" y="5923077"/>
            <a:ext cx="3141018" cy="61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360" name="McStas_Website.png" descr="McStas_Websi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29731" y="2936315"/>
            <a:ext cx="3849027" cy="3025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363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Flexible, general simulation utility for neutron scattering experiments.</a:t>
            </a:r>
          </a:p>
          <a:p>
            <a:pPr/>
          </a:p>
          <a:p>
            <a:pPr/>
            <a:r>
              <a:t>Original design for Monte carlo Simulation of triple axis spectrometers</a:t>
            </a:r>
          </a:p>
          <a:p>
            <a:pPr/>
          </a:p>
          <a:p>
            <a:pPr/>
            <a:r>
              <a:t>Developed at RISØ DTU, KU and ILL, Grenoble.</a:t>
            </a:r>
          </a:p>
          <a:p>
            <a:pPr/>
          </a:p>
          <a:p>
            <a:pPr/>
            <a:r>
              <a:t>V. 1.0 by K Nielsen &amp; K Lefmann (1998)</a:t>
            </a:r>
          </a:p>
          <a:p>
            <a:pPr/>
          </a:p>
          <a:p>
            <a:pPr/>
            <a:r>
              <a:t>Currently 2.5+1 people full time plus students</a:t>
            </a:r>
          </a:p>
        </p:txBody>
      </p:sp>
      <p:sp>
        <p:nvSpPr>
          <p:cNvPr id="3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5" name="4"/>
          <p:cNvSpPr txBox="1"/>
          <p:nvPr/>
        </p:nvSpPr>
        <p:spPr>
          <a:xfrm>
            <a:off x="2373775" y="6661926"/>
            <a:ext cx="127001" cy="127249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buClr>
                <a:srgbClr val="9A9A9A"/>
              </a:buClr>
              <a:defRPr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pPr/>
            <a:r>
              <a:t>4</a:t>
            </a:r>
          </a:p>
        </p:txBody>
      </p:sp>
      <p:grpSp>
        <p:nvGrpSpPr>
          <p:cNvPr id="368" name="Group"/>
          <p:cNvGrpSpPr/>
          <p:nvPr/>
        </p:nvGrpSpPr>
        <p:grpSpPr>
          <a:xfrm>
            <a:off x="4339799" y="3097624"/>
            <a:ext cx="1225601" cy="589360"/>
            <a:chOff x="0" y="0"/>
            <a:chExt cx="1225599" cy="589359"/>
          </a:xfrm>
        </p:grpSpPr>
        <p:sp>
          <p:nvSpPr>
            <p:cNvPr id="366" name="Rectangle"/>
            <p:cNvSpPr/>
            <p:nvPr/>
          </p:nvSpPr>
          <p:spPr>
            <a:xfrm>
              <a:off x="0" y="135992"/>
              <a:ext cx="1201719" cy="322826"/>
            </a:xfrm>
            <a:prstGeom prst="rect">
              <a:avLst/>
            </a:prstGeom>
            <a:noFill/>
            <a:ln w="3175" cap="flat">
              <a:solidFill>
                <a:srgbClr val="008AD6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marL="28574" marR="28574" defTabSz="315887">
                <a:lnSpc>
                  <a:spcPct val="93000"/>
                </a:lnSpc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67" name="GNU GPL license…"/>
            <p:cNvSpPr txBox="1"/>
            <p:nvPr/>
          </p:nvSpPr>
          <p:spPr>
            <a:xfrm>
              <a:off x="16662" y="0"/>
              <a:ext cx="1208938" cy="589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697" tIns="6697" rIns="6697" bIns="6697" numCol="1" anchor="t">
              <a:noAutofit/>
            </a:bodyPr>
            <a:lstStyle/>
            <a:p>
              <a:pPr marL="3726" marR="3726" defTabSz="315887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68300" algn="l"/>
                  <a:tab pos="711200" algn="l"/>
                  <a:tab pos="901700" algn="l"/>
                </a:tabLst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900">
                  <a:latin typeface="Verdana"/>
                  <a:ea typeface="Verdana"/>
                  <a:cs typeface="Verdana"/>
                  <a:sym typeface="Verdana"/>
                </a:rPr>
                <a:t> GNU GPL license</a:t>
              </a:r>
              <a:endParaRPr sz="900">
                <a:latin typeface="Verdana"/>
                <a:ea typeface="Verdana"/>
                <a:cs typeface="Verdana"/>
                <a:sym typeface="Verdana"/>
              </a:endParaRPr>
            </a:p>
            <a:p>
              <a:pPr marL="3726" marR="3726" defTabSz="315887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68300" algn="l"/>
                  <a:tab pos="711200" algn="l"/>
                  <a:tab pos="901700" algn="l"/>
                </a:tabLst>
                <a:defRPr sz="900"/>
              </a:pPr>
              <a:r>
                <a:t>Open Source</a:t>
              </a:r>
            </a:p>
          </p:txBody>
        </p:sp>
      </p:grpSp>
      <p:sp>
        <p:nvSpPr>
          <p:cNvPr id="369" name="neutron-mc@risoe.dk mailinglist"/>
          <p:cNvSpPr txBox="1"/>
          <p:nvPr/>
        </p:nvSpPr>
        <p:spPr>
          <a:xfrm>
            <a:off x="5748089" y="5529709"/>
            <a:ext cx="389111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neutron-mc@risoe.dk</a:t>
            </a:r>
            <a:r>
              <a:t> mailinglist</a:t>
            </a:r>
          </a:p>
        </p:txBody>
      </p:sp>
      <p:sp>
        <p:nvSpPr>
          <p:cNvPr id="370" name="Project website at…"/>
          <p:cNvSpPr txBox="1"/>
          <p:nvPr/>
        </p:nvSpPr>
        <p:spPr>
          <a:xfrm>
            <a:off x="2680741" y="5337720"/>
            <a:ext cx="3141019" cy="61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371" name="McStas_Website.png" descr="McStas_Website.png"/>
          <p:cNvPicPr>
            <a:picLocks noChangeAspect="1"/>
          </p:cNvPicPr>
          <p:nvPr/>
        </p:nvPicPr>
        <p:blipFill>
          <a:blip r:embed="rId4">
            <a:alphaModFix amt="20000"/>
            <a:extLst/>
          </a:blip>
          <a:stretch>
            <a:fillRect/>
          </a:stretch>
        </p:blipFill>
        <p:spPr>
          <a:xfrm>
            <a:off x="6953597" y="2511474"/>
            <a:ext cx="3306191" cy="2598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McXtrace_page.png" descr="McXtrace_p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84620" y="1154901"/>
            <a:ext cx="7577084" cy="5449723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McXtrace - since jan 2009 similar for X-rays"/>
          <p:cNvSpPr txBox="1"/>
          <p:nvPr/>
        </p:nvSpPr>
        <p:spPr>
          <a:xfrm>
            <a:off x="1654492" y="63406"/>
            <a:ext cx="10000230" cy="68897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Bef>
                <a:spcPts val="0"/>
              </a:spcBef>
              <a:buClr>
                <a:srgbClr val="000000"/>
              </a:buCl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McXtrace - since jan 2009 similar for X-rays</a:t>
            </a:r>
          </a:p>
        </p:txBody>
      </p:sp>
      <p:sp>
        <p:nvSpPr>
          <p:cNvPr id="374" name="Synergy, knowledge transfer, shared infrastructure"/>
          <p:cNvSpPr txBox="1"/>
          <p:nvPr/>
        </p:nvSpPr>
        <p:spPr>
          <a:xfrm>
            <a:off x="2793986" y="5970084"/>
            <a:ext cx="6395890" cy="25449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buSzPct val="171000"/>
              <a:buChar char="•"/>
              <a:defRPr sz="1400"/>
            </a:lvl1pPr>
          </a:lstStyle>
          <a:p>
            <a:pPr/>
            <a:r>
              <a:t> Synergy, knowledge transfer, shared infrastructure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62" name="A (very) brief introduction to McSta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A (very) brief introduction to McStas</a:t>
            </a:r>
          </a:p>
          <a:p>
            <a:pPr/>
          </a:p>
          <a:p>
            <a:pPr/>
            <a:r>
              <a:t>Components of neutron instruments</a:t>
            </a:r>
          </a:p>
          <a:p>
            <a:pPr/>
          </a:p>
          <a:p>
            <a:pPr/>
            <a:r>
              <a:t>How McStas works under the hood</a:t>
            </a:r>
          </a:p>
          <a:p>
            <a:pPr/>
          </a:p>
          <a:p>
            <a:pPr/>
            <a:r>
              <a:t>Components and instruments</a:t>
            </a:r>
          </a:p>
          <a:p>
            <a:pPr/>
          </a:p>
          <a:p>
            <a:pPr/>
            <a:r>
              <a:t>A demo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amCharts-1.pdf" descr="amCharts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0045" y="652823"/>
            <a:ext cx="9130482" cy="584124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Used in many pla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Used in many places</a:t>
            </a:r>
          </a:p>
        </p:txBody>
      </p:sp>
      <p:sp>
        <p:nvSpPr>
          <p:cNvPr id="37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2660" y="1684823"/>
            <a:ext cx="964430" cy="518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logoill.pdf" descr="logoill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8038" y="2988329"/>
            <a:ext cx="424758" cy="406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PSI-Logo_trans.png" descr="PSI-Logo_tran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26064" y="2732949"/>
            <a:ext cx="528707" cy="193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00864" y="3226018"/>
            <a:ext cx="1005372" cy="263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5087" y="3593705"/>
            <a:ext cx="1111988" cy="571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82777" y="5379401"/>
            <a:ext cx="528707" cy="694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869577" y="4301348"/>
            <a:ext cx="771838" cy="706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60135" y="4307078"/>
            <a:ext cx="886830" cy="406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050334" y="5285320"/>
            <a:ext cx="899354" cy="239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777965" y="3593705"/>
            <a:ext cx="765843" cy="299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664812" y="3549816"/>
            <a:ext cx="433995" cy="147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712262" y="3782915"/>
            <a:ext cx="339095" cy="193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024470" y="2642940"/>
            <a:ext cx="242943" cy="239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" descr="Image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305974" y="2737994"/>
            <a:ext cx="433994" cy="341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" descr="Image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944285" y="2442510"/>
            <a:ext cx="341363" cy="341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" descr="Image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6476722" y="5674234"/>
            <a:ext cx="771838" cy="450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" descr="Image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5116179" y="3402764"/>
            <a:ext cx="810737" cy="341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" descr="Image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5061780" y="3895666"/>
            <a:ext cx="630360" cy="316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Image" descr="Image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4654556" y="3635104"/>
            <a:ext cx="630360" cy="202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What is McStas used fo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McStas used for?</a:t>
            </a:r>
          </a:p>
        </p:txBody>
      </p:sp>
      <p:sp>
        <p:nvSpPr>
          <p:cNvPr id="401" name="Instrument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4951" indent="-204951">
              <a:defRPr sz="2600"/>
            </a:pPr>
            <a:r>
              <a:t>Instrumentation</a:t>
            </a:r>
          </a:p>
          <a:p>
            <a:pPr marL="204951" indent="-204951">
              <a:defRPr sz="2600"/>
            </a:pPr>
            <a:r>
              <a:t>Planning</a:t>
            </a:r>
          </a:p>
          <a:p>
            <a:pPr marL="204951" indent="-204951">
              <a:defRPr sz="2600"/>
            </a:pPr>
            <a:r>
              <a:t>Construction</a:t>
            </a:r>
          </a:p>
          <a:p>
            <a:pPr marL="204951" indent="-204951">
              <a:defRPr sz="2600"/>
            </a:pPr>
            <a:r>
              <a:t>Virtual experiments</a:t>
            </a:r>
          </a:p>
          <a:p>
            <a:pPr marL="204951" indent="-204951">
              <a:defRPr sz="2600"/>
            </a:pPr>
            <a:r>
              <a:t>Data analysis</a:t>
            </a:r>
          </a:p>
          <a:p>
            <a:pPr marL="204951" indent="-204951">
              <a:defRPr sz="2600"/>
            </a:pPr>
            <a:r>
              <a:t>Teaching</a:t>
            </a:r>
          </a:p>
        </p:txBody>
      </p:sp>
      <p:sp>
        <p:nvSpPr>
          <p:cNvPr id="4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06" name="Group"/>
          <p:cNvGrpSpPr/>
          <p:nvPr/>
        </p:nvGrpSpPr>
        <p:grpSpPr>
          <a:xfrm>
            <a:off x="2743782" y="4684940"/>
            <a:ext cx="4506600" cy="1833817"/>
            <a:chOff x="0" y="0"/>
            <a:chExt cx="4506598" cy="1833815"/>
          </a:xfrm>
        </p:grpSpPr>
        <p:pic>
          <p:nvPicPr>
            <p:cNvPr id="403" name="image.png" descr="image.png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76583" y="243463"/>
              <a:ext cx="1730016" cy="1499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4" name="image.png" descr="image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30366" y="115334"/>
              <a:ext cx="1845350" cy="17184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5" name="droppedImage.png" descr="dropped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4900" cy="1820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7" name="(KU, DTU)"/>
          <p:cNvSpPr txBox="1"/>
          <p:nvPr/>
        </p:nvSpPr>
        <p:spPr>
          <a:xfrm>
            <a:off x="2584436" y="4326297"/>
            <a:ext cx="2484687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315887">
              <a:lnSpc>
                <a:spcPct val="93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1079500" algn="l"/>
                <a:tab pos="11176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(KU, DTU)</a:t>
            </a:r>
          </a:p>
        </p:txBody>
      </p:sp>
      <p:sp>
        <p:nvSpPr>
          <p:cNvPr id="408" name="Arrow"/>
          <p:cNvSpPr/>
          <p:nvPr/>
        </p:nvSpPr>
        <p:spPr>
          <a:xfrm rot="21326091">
            <a:off x="4520932" y="1692235"/>
            <a:ext cx="2546743" cy="174130"/>
          </a:xfrm>
          <a:prstGeom prst="rightArrow">
            <a:avLst>
              <a:gd name="adj1" fmla="val 32632"/>
              <a:gd name="adj2" fmla="val 153846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9" name="Arrow"/>
          <p:cNvSpPr/>
          <p:nvPr/>
        </p:nvSpPr>
        <p:spPr>
          <a:xfrm rot="21466648">
            <a:off x="4876849" y="3139230"/>
            <a:ext cx="2292599" cy="194222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0" name="Arrow"/>
          <p:cNvSpPr/>
          <p:nvPr/>
        </p:nvSpPr>
        <p:spPr>
          <a:xfrm rot="587913">
            <a:off x="4076211" y="3980439"/>
            <a:ext cx="3493110" cy="194222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1" name="Arrow"/>
          <p:cNvSpPr/>
          <p:nvPr/>
        </p:nvSpPr>
        <p:spPr>
          <a:xfrm rot="1381362">
            <a:off x="3517974" y="4315276"/>
            <a:ext cx="783581" cy="194221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14" name="Group"/>
          <p:cNvGrpSpPr/>
          <p:nvPr/>
        </p:nvGrpSpPr>
        <p:grpSpPr>
          <a:xfrm>
            <a:off x="7115011" y="128393"/>
            <a:ext cx="5025476" cy="1926222"/>
            <a:chOff x="0" y="0"/>
            <a:chExt cx="5025475" cy="1926220"/>
          </a:xfrm>
        </p:grpSpPr>
        <p:pic>
          <p:nvPicPr>
            <p:cNvPr id="412" name="XESS_chopper_and_elliptic_guide.png" descr="XESS_chopper_and_elliptic_guid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355414"/>
              <a:ext cx="2307190" cy="1570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3" name="XESS_sample_region_plus_detector.png" descr="XESS_sample_region_plus_detector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37572" y="0"/>
              <a:ext cx="2487904" cy="16938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15" name="image.jpeg" descr="image.jpe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74939" y="4006555"/>
            <a:ext cx="2404319" cy="25047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9" name="Group"/>
          <p:cNvGrpSpPr/>
          <p:nvPr/>
        </p:nvGrpSpPr>
        <p:grpSpPr>
          <a:xfrm>
            <a:off x="7358358" y="2096209"/>
            <a:ext cx="4202102" cy="2078957"/>
            <a:chOff x="0" y="0"/>
            <a:chExt cx="4202100" cy="2078956"/>
          </a:xfrm>
        </p:grpSpPr>
        <p:pic>
          <p:nvPicPr>
            <p:cNvPr id="416" name="image.jpeg" descr="image.jpe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43788" y="0"/>
              <a:ext cx="3058313" cy="2078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7" name="image.png" descr="image.png"/>
            <p:cNvPicPr>
              <a:picLocks noChangeAspect="0"/>
            </p:cNvPicPr>
            <p:nvPr/>
          </p:nvPicPr>
          <p:blipFill>
            <a:blip r:embed="rId9">
              <a:extLst/>
            </a:blip>
            <a:srcRect l="7838" t="23248" r="65489" b="56762"/>
            <a:stretch>
              <a:fillRect/>
            </a:stretch>
          </p:blipFill>
          <p:spPr>
            <a:xfrm>
              <a:off x="0" y="816292"/>
              <a:ext cx="836258" cy="669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image.png" descr="image.png"/>
            <p:cNvPicPr>
              <a:picLocks noChangeAspect="0"/>
            </p:cNvPicPr>
            <p:nvPr/>
          </p:nvPicPr>
          <p:blipFill>
            <a:blip r:embed="rId10">
              <a:extLst/>
            </a:blip>
            <a:srcRect l="7548" t="18751" r="65811" b="59535"/>
            <a:stretch>
              <a:fillRect/>
            </a:stretch>
          </p:blipFill>
          <p:spPr>
            <a:xfrm>
              <a:off x="0" y="142815"/>
              <a:ext cx="836259" cy="669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liability - cross comparis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Reliability - cross comparisons</a:t>
            </a:r>
          </a:p>
        </p:txBody>
      </p:sp>
      <p:sp>
        <p:nvSpPr>
          <p:cNvPr id="422" name="Much effort has gone into th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5009" indent="-75009">
              <a:defRPr sz="1400"/>
            </a:pPr>
            <a:r>
              <a:t>Much effort has gone into this</a:t>
            </a:r>
          </a:p>
          <a:p>
            <a:pPr marL="75009" indent="-75009">
              <a:defRPr sz="1400"/>
            </a:pPr>
            <a:r>
              <a:t>Here: simulations vs. exp. at powder diffract. DMC, PSI</a:t>
            </a:r>
          </a:p>
          <a:p>
            <a:pPr marL="75009" indent="-75009">
              <a:defRPr sz="1400"/>
            </a:pPr>
            <a:r>
              <a:t>The bottom line is</a:t>
            </a:r>
          </a:p>
          <a:p>
            <a:pPr marL="75009" indent="-75009">
              <a:defRPr sz="1400"/>
            </a:pPr>
            <a:r>
              <a:t>McStas agree very well with other packages (NISP, Vitess, IDEAS, RESTRAX, ...)</a:t>
            </a:r>
          </a:p>
          <a:p>
            <a:pPr marL="75009" indent="-75009">
              <a:defRPr sz="1400"/>
            </a:pPr>
            <a:r>
              <a:t>Experimental line shapes are within 5%</a:t>
            </a:r>
          </a:p>
          <a:p>
            <a:pPr marL="75009" indent="-75009">
              <a:defRPr sz="1400"/>
            </a:pPr>
            <a:r>
              <a:t>Absolute intensities are within 10% </a:t>
            </a:r>
          </a:p>
          <a:p>
            <a:pPr marL="75009" indent="-75009">
              <a:defRPr sz="1400"/>
            </a:pPr>
            <a:r>
              <a:t>Common understanding: McStas and similar codes are reliable</a:t>
            </a:r>
          </a:p>
        </p:txBody>
      </p:sp>
      <p:sp>
        <p:nvSpPr>
          <p:cNvPr id="4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4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69292" y="3481299"/>
            <a:ext cx="4951203" cy="2988203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P. Willendrup et al., Physica B, 386, (2006), 1032."/>
          <p:cNvSpPr txBox="1"/>
          <p:nvPr/>
        </p:nvSpPr>
        <p:spPr>
          <a:xfrm>
            <a:off x="8253874" y="6596412"/>
            <a:ext cx="2752644" cy="206376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27562" marR="27562" defTabSz="321468">
              <a:buClr>
                <a:srgbClr val="000000"/>
              </a:buClr>
              <a:buFont typeface="Arial"/>
              <a:tabLst>
                <a:tab pos="12700" algn="l"/>
                <a:tab pos="241300" algn="l"/>
                <a:tab pos="469900" algn="l"/>
                <a:tab pos="711200" algn="l"/>
                <a:tab pos="927100" algn="l"/>
                <a:tab pos="1168400" algn="l"/>
                <a:tab pos="1384300" algn="l"/>
                <a:tab pos="1612900" algn="l"/>
                <a:tab pos="1841500" algn="l"/>
                <a:tab pos="2082800" algn="l"/>
                <a:tab pos="2298700" algn="l"/>
                <a:tab pos="2527300" algn="l"/>
                <a:tab pos="2755900" algn="l"/>
                <a:tab pos="2984500" algn="l"/>
                <a:tab pos="3213100" algn="l"/>
                <a:tab pos="3441700" algn="l"/>
                <a:tab pos="3670300" algn="l"/>
                <a:tab pos="3898900" algn="l"/>
                <a:tab pos="4140200" algn="l"/>
                <a:tab pos="4356100" algn="l"/>
                <a:tab pos="4597400" algn="l"/>
              </a:tabLst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P. Willendrup et al., Physica B, 386, (2006), 1032.</a:t>
            </a:r>
          </a:p>
        </p:txBody>
      </p:sp>
      <p:pic>
        <p:nvPicPr>
          <p:cNvPr id="426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2724" y="3456832"/>
            <a:ext cx="3610180" cy="3037136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E. Farhi, P. Willendrup, from IN22 benchmark exp."/>
          <p:cNvSpPr txBox="1"/>
          <p:nvPr/>
        </p:nvSpPr>
        <p:spPr>
          <a:xfrm>
            <a:off x="3517880" y="6596412"/>
            <a:ext cx="2582372" cy="206376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27562" marR="27562" defTabSz="321468">
              <a:buClr>
                <a:srgbClr val="000000"/>
              </a:buClr>
              <a:buFont typeface="Arial"/>
              <a:tabLst>
                <a:tab pos="12700" algn="l"/>
                <a:tab pos="241300" algn="l"/>
                <a:tab pos="469900" algn="l"/>
                <a:tab pos="711200" algn="l"/>
                <a:tab pos="927100" algn="l"/>
                <a:tab pos="1168400" algn="l"/>
                <a:tab pos="1384300" algn="l"/>
                <a:tab pos="1612900" algn="l"/>
                <a:tab pos="1841500" algn="l"/>
                <a:tab pos="2082800" algn="l"/>
                <a:tab pos="2298700" algn="l"/>
                <a:tab pos="2527300" algn="l"/>
                <a:tab pos="2755900" algn="l"/>
                <a:tab pos="2984500" algn="l"/>
                <a:tab pos="3213100" algn="l"/>
                <a:tab pos="3441700" algn="l"/>
                <a:tab pos="3670300" algn="l"/>
                <a:tab pos="3898900" algn="l"/>
                <a:tab pos="4140200" algn="l"/>
                <a:tab pos="4356100" algn="l"/>
                <a:tab pos="4597400" algn="l"/>
              </a:tabLst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E. Farhi, P. Willendrup, from IN22 benchmark exp.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McStas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overview</a:t>
            </a:r>
          </a:p>
        </p:txBody>
      </p:sp>
      <p:sp>
        <p:nvSpPr>
          <p:cNvPr id="430" name="Portable code (Unix/Linux/Mac/Windoz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9999" indent="-219999">
              <a:defRPr sz="2000"/>
            </a:pPr>
            <a:r>
              <a:t>Portable code (Unix/Linux/Mac/Windoze)</a:t>
            </a:r>
          </a:p>
          <a:p>
            <a:pPr marL="109999" indent="-109999">
              <a:defRPr sz="1000"/>
            </a:pPr>
            <a:r>
              <a:t>Ran on everything from iPhone to 1000+ node cluster!</a:t>
            </a:r>
            <a:br/>
            <a:br/>
            <a:br/>
            <a:br/>
            <a:br/>
            <a:br/>
            <a:br/>
          </a:p>
          <a:p>
            <a:pPr marL="219999" indent="-219999">
              <a:defRPr sz="2000"/>
            </a:pPr>
            <a:r>
              <a:t>'Component' files (~100) inserted from library</a:t>
            </a:r>
          </a:p>
          <a:p>
            <a:pPr lvl="2" marL="527600" indent="-110000">
              <a:defRPr sz="1000"/>
            </a:pPr>
            <a:r>
              <a:t>Sources</a:t>
            </a:r>
          </a:p>
          <a:p>
            <a:pPr lvl="2" marL="527600" indent="-110000">
              <a:defRPr sz="1000"/>
            </a:pPr>
            <a:r>
              <a:t>Optics</a:t>
            </a:r>
          </a:p>
          <a:p>
            <a:pPr lvl="2" marL="527600" indent="-110000">
              <a:defRPr sz="1000"/>
            </a:pPr>
            <a:r>
              <a:t>Samples</a:t>
            </a:r>
          </a:p>
          <a:p>
            <a:pPr lvl="2" marL="527600" indent="-110000">
              <a:defRPr sz="1000"/>
            </a:pPr>
            <a:r>
              <a:t>Monitors</a:t>
            </a:r>
          </a:p>
          <a:p>
            <a:pPr lvl="2" marL="527600" indent="-110000">
              <a:defRPr sz="1000"/>
            </a:pPr>
            <a:r>
              <a:t>If needed, write your own comps</a:t>
            </a:r>
          </a:p>
          <a:p>
            <a:pPr lvl="2" marL="527600" indent="-110000">
              <a:defRPr sz="1000"/>
            </a:pPr>
          </a:p>
          <a:p>
            <a:pPr marL="219999" indent="-219999">
              <a:defRPr sz="2000"/>
            </a:pPr>
            <a:r>
              <a:t>DSL + ISO-C code gen.</a:t>
            </a:r>
          </a:p>
        </p:txBody>
      </p:sp>
      <p:pic>
        <p:nvPicPr>
          <p:cNvPr id="431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8537" y="3254845"/>
            <a:ext cx="2962583" cy="2914969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37" name="Group"/>
          <p:cNvGrpSpPr/>
          <p:nvPr/>
        </p:nvGrpSpPr>
        <p:grpSpPr>
          <a:xfrm>
            <a:off x="6952629" y="982821"/>
            <a:ext cx="3321154" cy="1239486"/>
            <a:chOff x="0" y="0"/>
            <a:chExt cx="3321152" cy="1239485"/>
          </a:xfrm>
        </p:grpSpPr>
        <p:pic>
          <p:nvPicPr>
            <p:cNvPr id="433" name="linux.pdf" descr="linux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9672"/>
              <a:ext cx="809664" cy="959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4" name="Windows.png" descr="Window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81666" y="0"/>
              <a:ext cx="1239487" cy="1239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5" name="Mac.png" descr="Mac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32145" y="49706"/>
              <a:ext cx="1119536" cy="11195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6" name="Windesk.png" descr="Windesk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261591" y="185773"/>
              <a:ext cx="881010" cy="659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8" name="CPU’s"/>
          <p:cNvSpPr txBox="1"/>
          <p:nvPr/>
        </p:nvSpPr>
        <p:spPr>
          <a:xfrm>
            <a:off x="8198514" y="727720"/>
            <a:ext cx="58479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CPU’s</a:t>
            </a:r>
          </a:p>
        </p:txBody>
      </p:sp>
      <p:pic>
        <p:nvPicPr>
          <p:cNvPr id="439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05375" y="2573178"/>
            <a:ext cx="584796" cy="584796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+ NVIDIA GPU’s"/>
          <p:cNvSpPr txBox="1"/>
          <p:nvPr/>
        </p:nvSpPr>
        <p:spPr>
          <a:xfrm>
            <a:off x="7732090" y="2260132"/>
            <a:ext cx="149393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+ NVIDIA GPU’s</a:t>
            </a:r>
          </a:p>
        </p:txBody>
      </p:sp>
      <p:pic>
        <p:nvPicPr>
          <p:cNvPr id="441" name="Unknown.jpeg" descr="Unknown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51618" y="2573178"/>
            <a:ext cx="1297395" cy="584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Domain-specific-language (DSL) based on compiler technology (LeX+Yacc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Domain-specific-language (DSL) based on compiler technology (LeX+Yacc)</a:t>
            </a:r>
          </a:p>
          <a:p>
            <a:pPr/>
          </a:p>
          <a:p>
            <a:pPr lvl="2"/>
            <a:r>
              <a:t>Simple Instrument language                        ISO C</a:t>
            </a:r>
          </a:p>
          <a:p>
            <a:pPr/>
          </a:p>
          <a:p>
            <a:pPr/>
            <a:r>
              <a:t>Component codes realizing beamline parts (including user contribs)</a:t>
            </a:r>
          </a:p>
          <a:p>
            <a:pPr/>
          </a:p>
          <a:p>
            <a:pPr/>
            <a:r>
              <a:t>Library of common functions for e.g.</a:t>
            </a:r>
          </a:p>
          <a:p>
            <a:pPr lvl="2"/>
            <a:r>
              <a:t>I/O</a:t>
            </a:r>
          </a:p>
          <a:p>
            <a:pPr lvl="2"/>
            <a:r>
              <a:t>Random numbers</a:t>
            </a:r>
          </a:p>
          <a:p>
            <a:pPr lvl="2"/>
            <a:r>
              <a:t>Physical constants</a:t>
            </a:r>
          </a:p>
          <a:p>
            <a:pPr lvl="2"/>
            <a:r>
              <a:t>Propagation</a:t>
            </a:r>
          </a:p>
          <a:p>
            <a:pPr lvl="2"/>
            <a:r>
              <a:t>Precession in fields</a:t>
            </a:r>
          </a:p>
          <a:p>
            <a:pPr lvl="2"/>
            <a:r>
              <a:t>...</a:t>
            </a:r>
          </a:p>
        </p:txBody>
      </p:sp>
      <p:pic>
        <p:nvPicPr>
          <p:cNvPr id="444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9782" y="3221301"/>
            <a:ext cx="4546285" cy="3290033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Under-the-hood / inner work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Under-the-hood / inner workings</a:t>
            </a:r>
          </a:p>
        </p:txBody>
      </p:sp>
      <p:sp>
        <p:nvSpPr>
          <p:cNvPr id="4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7" name="Arrow"/>
          <p:cNvSpPr/>
          <p:nvPr/>
        </p:nvSpPr>
        <p:spPr>
          <a:xfrm>
            <a:off x="5453657" y="2457400"/>
            <a:ext cx="1145234" cy="113854"/>
          </a:xfrm>
          <a:prstGeom prst="rightArrow">
            <a:avLst>
              <a:gd name="adj1" fmla="val 32000"/>
              <a:gd name="adj2" fmla="val 2588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8" name="Code generation"/>
          <p:cNvSpPr txBox="1"/>
          <p:nvPr/>
        </p:nvSpPr>
        <p:spPr>
          <a:xfrm>
            <a:off x="5480446" y="2263179"/>
            <a:ext cx="929927" cy="167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0091" tIns="20091" rIns="20091" bIns="20091">
            <a:spAutoFit/>
          </a:bodyPr>
          <a:lstStyle>
            <a:lvl1pPr defTabSz="910828">
              <a:spcBef>
                <a:spcPts val="300"/>
              </a:spcBef>
              <a:defRPr sz="800"/>
            </a:lvl1pPr>
          </a:lstStyle>
          <a:p>
            <a:pPr/>
            <a:r>
              <a:t>Code generation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Imple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pic>
        <p:nvPicPr>
          <p:cNvPr id="45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7198" y="2717669"/>
            <a:ext cx="6461110" cy="2042667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ing components - 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components - source</a:t>
            </a:r>
          </a:p>
        </p:txBody>
      </p:sp>
      <p:sp>
        <p:nvSpPr>
          <p:cNvPr id="455" name="One of the first components in your instrument is typically a source, which has a coordinate system like this…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of the first components in your instrument is typically a source, which has a coordinate system like this….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z is along neutron beam direction</a:t>
            </a:r>
          </a:p>
          <a:p>
            <a:pPr/>
            <a:r>
              <a:t>y is vertical</a:t>
            </a:r>
          </a:p>
          <a:p>
            <a:pPr/>
            <a:r>
              <a:t>x at an angle of 90° wrt. z,y </a:t>
            </a:r>
          </a:p>
        </p:txBody>
      </p:sp>
      <p:sp>
        <p:nvSpPr>
          <p:cNvPr id="4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7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8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9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0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1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2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3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4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5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6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467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468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pic>
        <p:nvPicPr>
          <p:cNvPr id="469" name="Right Handed.PNG" descr="Right Hand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9967" y="2255907"/>
            <a:ext cx="3026113" cy="2988287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Right-handed…"/>
          <p:cNvSpPr txBox="1"/>
          <p:nvPr/>
        </p:nvSpPr>
        <p:spPr>
          <a:xfrm>
            <a:off x="8502591" y="5286600"/>
            <a:ext cx="1661618" cy="572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Right-handed</a:t>
            </a:r>
          </a:p>
          <a:p>
            <a:pPr/>
            <a:r>
              <a:t>coordinate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Often the source coordinate system coincides with the “lab” coordinate system, denoted ABSOLUTE in McStas language, i.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Often the source coordinate system coincides with the “lab” coordinate system, denoted</a:t>
            </a:r>
            <a:br/>
            <a:r>
              <a:t>ABSOLUTE in McStas language, i.e. 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4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4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75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6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7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8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9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80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81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82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83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484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485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486" name="Placing components - 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components -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Rectangle"/>
          <p:cNvSpPr/>
          <p:nvPr/>
        </p:nvSpPr>
        <p:spPr>
          <a:xfrm>
            <a:off x="7680214" y="3544052"/>
            <a:ext cx="5683006" cy="526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89" name="Placing further components - REL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further components - RELATIVE</a:t>
            </a:r>
          </a:p>
        </p:txBody>
      </p:sp>
      <p:sp>
        <p:nvSpPr>
          <p:cNvPr id="490" name="Placing further components is done by order of  1. Location, i.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Placing further components is done by order of </a:t>
            </a:r>
            <a:br/>
            <a:r>
              <a:t>1. </a:t>
            </a:r>
            <a:r>
              <a:rPr b="1"/>
              <a:t>Location, i.e</a:t>
            </a:r>
            <a:endParaRPr b="1"/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4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2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93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4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5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6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7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8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9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0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01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502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503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504" name="Rectangle"/>
          <p:cNvSpPr/>
          <p:nvPr/>
        </p:nvSpPr>
        <p:spPr>
          <a:xfrm>
            <a:off x="7477014" y="3747791"/>
            <a:ext cx="5683006" cy="52644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05" name="Line"/>
          <p:cNvSpPr/>
          <p:nvPr/>
        </p:nvSpPr>
        <p:spPr>
          <a:xfrm flipV="1">
            <a:off x="7481105" y="3545571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6" name="Line"/>
          <p:cNvSpPr/>
          <p:nvPr/>
        </p:nvSpPr>
        <p:spPr>
          <a:xfrm flipV="1">
            <a:off x="7481105" y="4060880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518" name="Group"/>
          <p:cNvGrpSpPr/>
          <p:nvPr/>
        </p:nvGrpSpPr>
        <p:grpSpPr>
          <a:xfrm>
            <a:off x="7378954" y="2467742"/>
            <a:ext cx="1324277" cy="1805337"/>
            <a:chOff x="0" y="0"/>
            <a:chExt cx="1324276" cy="1805336"/>
          </a:xfrm>
        </p:grpSpPr>
        <p:sp>
          <p:nvSpPr>
            <p:cNvPr id="507" name="Line"/>
            <p:cNvSpPr/>
            <p:nvPr/>
          </p:nvSpPr>
          <p:spPr>
            <a:xfrm flipV="1">
              <a:off x="186527" y="144999"/>
              <a:ext cx="1" cy="1391517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8" name="Line"/>
            <p:cNvSpPr/>
            <p:nvPr/>
          </p:nvSpPr>
          <p:spPr>
            <a:xfrm>
              <a:off x="185956" y="1524210"/>
              <a:ext cx="1138321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9" name="Line"/>
            <p:cNvSpPr/>
            <p:nvPr/>
          </p:nvSpPr>
          <p:spPr>
            <a:xfrm flipV="1">
              <a:off x="177880" y="830889"/>
              <a:ext cx="679817" cy="68524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0" name="Line"/>
            <p:cNvSpPr/>
            <p:nvPr/>
          </p:nvSpPr>
          <p:spPr>
            <a:xfrm>
              <a:off x="252376" y="1432080"/>
              <a:ext cx="127001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1" name="Line"/>
            <p:cNvSpPr/>
            <p:nvPr/>
          </p:nvSpPr>
          <p:spPr>
            <a:xfrm flipV="1">
              <a:off x="275556" y="1425871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2" name="Line"/>
            <p:cNvSpPr/>
            <p:nvPr/>
          </p:nvSpPr>
          <p:spPr>
            <a:xfrm flipV="1">
              <a:off x="181783" y="1285705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3" name="Line"/>
            <p:cNvSpPr/>
            <p:nvPr/>
          </p:nvSpPr>
          <p:spPr>
            <a:xfrm flipV="1">
              <a:off x="275256" y="1288248"/>
              <a:ext cx="1" cy="10114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4" name="Rectangle"/>
            <p:cNvSpPr/>
            <p:nvPr/>
          </p:nvSpPr>
          <p:spPr>
            <a:xfrm>
              <a:off x="184004" y="1403267"/>
              <a:ext cx="101601" cy="125108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15" name="x´"/>
            <p:cNvSpPr txBox="1"/>
            <p:nvPr/>
          </p:nvSpPr>
          <p:spPr>
            <a:xfrm>
              <a:off x="802948" y="450251"/>
              <a:ext cx="181968" cy="221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x´</a:t>
              </a:r>
            </a:p>
          </p:txBody>
        </p:sp>
        <p:sp>
          <p:nvSpPr>
            <p:cNvPr id="516" name="y´"/>
            <p:cNvSpPr txBox="1"/>
            <p:nvPr/>
          </p:nvSpPr>
          <p:spPr>
            <a:xfrm>
              <a:off x="0" y="0"/>
              <a:ext cx="181968" cy="221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y´</a:t>
              </a:r>
            </a:p>
          </p:txBody>
        </p:sp>
        <p:sp>
          <p:nvSpPr>
            <p:cNvPr id="517" name="z’"/>
            <p:cNvSpPr txBox="1"/>
            <p:nvPr/>
          </p:nvSpPr>
          <p:spPr>
            <a:xfrm>
              <a:off x="1080603" y="1583383"/>
              <a:ext cx="159446" cy="221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z’</a:t>
              </a:r>
            </a:p>
          </p:txBody>
        </p:sp>
      </p:grpSp>
      <p:sp>
        <p:nvSpPr>
          <p:cNvPr id="519" name="Line"/>
          <p:cNvSpPr/>
          <p:nvPr/>
        </p:nvSpPr>
        <p:spPr>
          <a:xfrm flipV="1">
            <a:off x="4517098" y="3985035"/>
            <a:ext cx="3029736" cy="2102"/>
          </a:xfrm>
          <a:prstGeom prst="line">
            <a:avLst/>
          </a:prstGeom>
          <a:ln w="25400">
            <a:solidFill>
              <a:srgbClr val="A7A7A7"/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20" name="COMPONENT Guide = Guide(…) AT (0,0,1) RELATIVE Source"/>
          <p:cNvSpPr txBox="1"/>
          <p:nvPr/>
        </p:nvSpPr>
        <p:spPr>
          <a:xfrm>
            <a:off x="7145844" y="5096689"/>
            <a:ext cx="2283818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ts val="200"/>
              </a:spcBef>
              <a:defRPr sz="1200"/>
            </a:pPr>
            <a:r>
              <a:t>COMPONENT Guide = Guide(…)</a:t>
            </a:r>
            <a:br/>
            <a:r>
              <a:rPr b="1"/>
              <a:t>AT (0,0,1) RELATIVE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ing further components is done by order of  2. Rotation, i.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Placing further components is done by order of </a:t>
            </a:r>
            <a:br/>
            <a:r>
              <a:t>2. </a:t>
            </a:r>
            <a:r>
              <a:rPr b="1"/>
              <a:t>Rotation, i.e</a:t>
            </a:r>
            <a:endParaRPr b="1"/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523" name="Rectangle"/>
          <p:cNvSpPr/>
          <p:nvPr/>
        </p:nvSpPr>
        <p:spPr>
          <a:xfrm>
            <a:off x="7680214" y="3544052"/>
            <a:ext cx="5683006" cy="526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5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26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27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28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29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0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1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2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3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34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535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536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537" name="Rectangle"/>
          <p:cNvSpPr/>
          <p:nvPr/>
        </p:nvSpPr>
        <p:spPr>
          <a:xfrm>
            <a:off x="7477014" y="3747791"/>
            <a:ext cx="5683006" cy="52644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38" name="Line"/>
          <p:cNvSpPr/>
          <p:nvPr/>
        </p:nvSpPr>
        <p:spPr>
          <a:xfrm flipV="1">
            <a:off x="7481105" y="3545571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9" name="Line"/>
          <p:cNvSpPr/>
          <p:nvPr/>
        </p:nvSpPr>
        <p:spPr>
          <a:xfrm flipV="1">
            <a:off x="7481105" y="4060880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554" name="Group"/>
          <p:cNvGrpSpPr/>
          <p:nvPr/>
        </p:nvGrpSpPr>
        <p:grpSpPr>
          <a:xfrm>
            <a:off x="7367772" y="2467742"/>
            <a:ext cx="2507180" cy="2853384"/>
            <a:chOff x="0" y="0"/>
            <a:chExt cx="2507179" cy="2853383"/>
          </a:xfrm>
        </p:grpSpPr>
        <p:sp>
          <p:nvSpPr>
            <p:cNvPr id="540" name="Line"/>
            <p:cNvSpPr/>
            <p:nvPr/>
          </p:nvSpPr>
          <p:spPr>
            <a:xfrm flipV="1">
              <a:off x="186527" y="144999"/>
              <a:ext cx="1" cy="1391517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1" name="Line"/>
            <p:cNvSpPr/>
            <p:nvPr/>
          </p:nvSpPr>
          <p:spPr>
            <a:xfrm>
              <a:off x="185956" y="1524210"/>
              <a:ext cx="1138321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2" name="Line"/>
            <p:cNvSpPr/>
            <p:nvPr/>
          </p:nvSpPr>
          <p:spPr>
            <a:xfrm flipV="1">
              <a:off x="177880" y="830889"/>
              <a:ext cx="679817" cy="68524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3" name="Line"/>
            <p:cNvSpPr/>
            <p:nvPr/>
          </p:nvSpPr>
          <p:spPr>
            <a:xfrm>
              <a:off x="252376" y="1432080"/>
              <a:ext cx="127001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4" name="Line"/>
            <p:cNvSpPr/>
            <p:nvPr/>
          </p:nvSpPr>
          <p:spPr>
            <a:xfrm flipV="1">
              <a:off x="275556" y="1425871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5" name="Line"/>
            <p:cNvSpPr/>
            <p:nvPr/>
          </p:nvSpPr>
          <p:spPr>
            <a:xfrm flipV="1">
              <a:off x="181783" y="1285705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6" name="Line"/>
            <p:cNvSpPr/>
            <p:nvPr/>
          </p:nvSpPr>
          <p:spPr>
            <a:xfrm flipV="1">
              <a:off x="275256" y="1288248"/>
              <a:ext cx="1" cy="10114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7" name="Rectangle"/>
            <p:cNvSpPr/>
            <p:nvPr/>
          </p:nvSpPr>
          <p:spPr>
            <a:xfrm>
              <a:off x="184004" y="1403267"/>
              <a:ext cx="101601" cy="125108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48" name="x´"/>
            <p:cNvSpPr/>
            <p:nvPr/>
          </p:nvSpPr>
          <p:spPr>
            <a:xfrm>
              <a:off x="909421" y="72978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x´</a:t>
              </a:r>
            </a:p>
          </p:txBody>
        </p:sp>
        <p:sp>
          <p:nvSpPr>
            <p:cNvPr id="549" name="y´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y´</a:t>
              </a:r>
            </a:p>
          </p:txBody>
        </p:sp>
        <p:sp>
          <p:nvSpPr>
            <p:cNvPr id="550" name="z’"/>
            <p:cNvSpPr/>
            <p:nvPr/>
          </p:nvSpPr>
          <p:spPr>
            <a:xfrm>
              <a:off x="1080603" y="158338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z’</a:t>
              </a:r>
            </a:p>
          </p:txBody>
        </p:sp>
        <p:sp>
          <p:nvSpPr>
            <p:cNvPr id="551" name="Line"/>
            <p:cNvSpPr/>
            <p:nvPr/>
          </p:nvSpPr>
          <p:spPr>
            <a:xfrm flipV="1">
              <a:off x="148411" y="746598"/>
              <a:ext cx="541666" cy="781368"/>
            </a:xfrm>
            <a:prstGeom prst="line">
              <a:avLst/>
            </a:prstGeom>
            <a:noFill/>
            <a:ln w="25400" cap="flat">
              <a:solidFill>
                <a:srgbClr val="A7A7A7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2" name="x”"/>
            <p:cNvSpPr/>
            <p:nvPr/>
          </p:nvSpPr>
          <p:spPr>
            <a:xfrm>
              <a:off x="708765" y="58468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x”</a:t>
              </a:r>
            </a:p>
          </p:txBody>
        </p:sp>
        <p:sp>
          <p:nvSpPr>
            <p:cNvPr id="553" name="z”"/>
            <p:cNvSpPr/>
            <p:nvPr/>
          </p:nvSpPr>
          <p:spPr>
            <a:xfrm>
              <a:off x="1237179" y="106700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z”</a:t>
              </a:r>
            </a:p>
          </p:txBody>
        </p:sp>
      </p:grpSp>
      <p:sp>
        <p:nvSpPr>
          <p:cNvPr id="555" name="Line"/>
          <p:cNvSpPr/>
          <p:nvPr/>
        </p:nvSpPr>
        <p:spPr>
          <a:xfrm flipV="1">
            <a:off x="4517098" y="3985035"/>
            <a:ext cx="3029736" cy="2102"/>
          </a:xfrm>
          <a:prstGeom prst="line">
            <a:avLst/>
          </a:prstGeom>
          <a:ln w="25400">
            <a:solidFill>
              <a:srgbClr val="A7A7A7"/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6" name="COMPONENT Guide = Guide(…) AT (0,0,1) RELATIVE Source…"/>
          <p:cNvSpPr txBox="1"/>
          <p:nvPr/>
        </p:nvSpPr>
        <p:spPr>
          <a:xfrm>
            <a:off x="7145844" y="5096689"/>
            <a:ext cx="2637806" cy="564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ts val="200"/>
              </a:spcBef>
              <a:defRPr sz="1200"/>
            </a:pPr>
            <a:r>
              <a:t>COMPONENT Guide = Guide(…)</a:t>
            </a:r>
            <a:br/>
            <a:r>
              <a:t>AT (0,0,1) RELATIVE Source</a:t>
            </a:r>
          </a:p>
          <a:p>
            <a:pPr>
              <a:spcBef>
                <a:spcPts val="200"/>
              </a:spcBef>
              <a:defRPr b="1" sz="1200"/>
            </a:pPr>
            <a:r>
              <a:t>ROTATED (0,30,0) RELATIVE Source</a:t>
            </a:r>
          </a:p>
        </p:txBody>
      </p:sp>
      <p:sp>
        <p:nvSpPr>
          <p:cNvPr id="557" name="Line"/>
          <p:cNvSpPr/>
          <p:nvPr/>
        </p:nvSpPr>
        <p:spPr>
          <a:xfrm flipV="1">
            <a:off x="7561662" y="3713485"/>
            <a:ext cx="1135257" cy="274736"/>
          </a:xfrm>
          <a:prstGeom prst="line">
            <a:avLst/>
          </a:prstGeom>
          <a:ln w="25400">
            <a:solidFill>
              <a:srgbClr val="A7A7A7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61" name="Connection Line"/>
          <p:cNvSpPr/>
          <p:nvPr/>
        </p:nvSpPr>
        <p:spPr>
          <a:xfrm>
            <a:off x="8425141" y="3772965"/>
            <a:ext cx="95746" cy="202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5" h="21600" fill="norm" stroke="1" extrusionOk="0">
                <a:moveTo>
                  <a:pt x="1095" y="0"/>
                </a:moveTo>
                <a:cubicBezTo>
                  <a:pt x="21600" y="7808"/>
                  <a:pt x="21235" y="15008"/>
                  <a:pt x="0" y="21600"/>
                </a:cubicBezTo>
              </a:path>
            </a:pathLst>
          </a:custGeom>
          <a:ln w="25400">
            <a:solidFill>
              <a:srgbClr val="A7A7A7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559" name="(Reference labels can also be PREVIOUS or PREVIOUS+1 etc.)"/>
          <p:cNvSpPr txBox="1"/>
          <p:nvPr/>
        </p:nvSpPr>
        <p:spPr>
          <a:xfrm>
            <a:off x="6237641" y="6239579"/>
            <a:ext cx="5834659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(Reference labels can also be PREVIOUS or PREVIOUS+1 etc.)</a:t>
            </a:r>
          </a:p>
        </p:txBody>
      </p:sp>
      <p:sp>
        <p:nvSpPr>
          <p:cNvPr id="560" name="Placing further components - REL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further components - RELATIVE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McStas: Neutrons, Monte Carlo &amp; ray-tra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McStas: </a:t>
            </a:r>
            <a:r>
              <a:t>Neutrons</a:t>
            </a:r>
            <a:r>
              <a:t>, Monte Carlo &amp; ray-tracing</a:t>
            </a:r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7" name="PreviewScreenSnapz002.pdf" descr="PreviewScreenSnapz00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3427" y="1334095"/>
            <a:ext cx="2291810" cy="5196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36331" y="2079479"/>
            <a:ext cx="2291810" cy="2916849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ubatomic particle discovered by…"/>
          <p:cNvSpPr txBox="1"/>
          <p:nvPr/>
        </p:nvSpPr>
        <p:spPr>
          <a:xfrm>
            <a:off x="9104588" y="1564666"/>
            <a:ext cx="3240073" cy="51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/>
          <a:p>
            <a:pPr defTabSz="455414">
              <a:spcBef>
                <a:spcPts val="400"/>
              </a:spcBef>
              <a:defRPr b="1" sz="1400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Subatomic particle discovered by</a:t>
            </a:r>
          </a:p>
          <a:p>
            <a:pPr defTabSz="455414">
              <a:spcBef>
                <a:spcPts val="400"/>
              </a:spcBef>
              <a:defRPr b="1" sz="1400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Sir James Chadwick in 1932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4740" y="5114857"/>
            <a:ext cx="8162106" cy="13078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4104632" y="3596980"/>
            <a:ext cx="3707430" cy="575104"/>
            <a:chOff x="0" y="0"/>
            <a:chExt cx="3707428" cy="575103"/>
          </a:xfrm>
        </p:grpSpPr>
        <p:sp>
          <p:nvSpPr>
            <p:cNvPr id="171" name="Rectangle"/>
            <p:cNvSpPr/>
            <p:nvPr/>
          </p:nvSpPr>
          <p:spPr>
            <a:xfrm>
              <a:off x="0" y="0"/>
              <a:ext cx="3707429" cy="575104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75" name="Group"/>
            <p:cNvGrpSpPr/>
            <p:nvPr/>
          </p:nvGrpSpPr>
          <p:grpSpPr>
            <a:xfrm>
              <a:off x="256854" y="38588"/>
              <a:ext cx="3193721" cy="497927"/>
              <a:chOff x="0" y="0"/>
              <a:chExt cx="3193719" cy="497925"/>
            </a:xfrm>
          </p:grpSpPr>
          <p:pic>
            <p:nvPicPr>
              <p:cNvPr id="17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817428" cy="4979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266819" y="113539"/>
                <a:ext cx="926901" cy="239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4" name=","/>
              <p:cNvSpPr txBox="1"/>
              <p:nvPr/>
            </p:nvSpPr>
            <p:spPr>
              <a:xfrm>
                <a:off x="1842460" y="89839"/>
                <a:ext cx="127001" cy="2219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spcBef>
                    <a:spcPts val="400"/>
                  </a:spcBef>
                  <a:defRPr b="1"/>
                </a:lvl1pPr>
              </a:lstStyle>
              <a:p>
                <a:pPr/>
                <a:r>
                  <a:t>,</a:t>
                </a:r>
              </a:p>
            </p:txBody>
          </p:sp>
        </p:grpSp>
      </p:grpSp>
      <p:sp>
        <p:nvSpPr>
          <p:cNvPr id="177" name="Rounded Rectangle"/>
          <p:cNvSpPr/>
          <p:nvPr/>
        </p:nvSpPr>
        <p:spPr>
          <a:xfrm>
            <a:off x="9281339" y="5042945"/>
            <a:ext cx="1231492" cy="1477037"/>
          </a:xfrm>
          <a:prstGeom prst="roundRect">
            <a:avLst>
              <a:gd name="adj" fmla="val 15000"/>
            </a:avLst>
          </a:prstGeom>
          <a:ln w="508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88757" y="1853799"/>
            <a:ext cx="4595932" cy="1428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74778" y="4486800"/>
            <a:ext cx="4248825" cy="23967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Rectangle"/>
          <p:cNvSpPr/>
          <p:nvPr/>
        </p:nvSpPr>
        <p:spPr>
          <a:xfrm>
            <a:off x="4101457" y="4319104"/>
            <a:ext cx="4510695" cy="57510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omponents often have their origin at the centre of mass, i.e. for samples … but not  for neutron gui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96111">
              <a:defRPr sz="2940"/>
            </a:pPr>
            <a:r>
              <a:t>Components often have their origin at the centre of mass, i.e. for </a:t>
            </a:r>
            <a:r>
              <a:rPr>
                <a:solidFill>
                  <a:schemeClr val="accent2">
                    <a:lumOff val="22450"/>
                  </a:schemeClr>
                </a:solidFill>
              </a:rPr>
              <a:t>samples</a:t>
            </a:r>
            <a:r>
              <a:t> … but not  for </a:t>
            </a:r>
            <a:r>
              <a:rPr>
                <a:solidFill>
                  <a:schemeClr val="accent6"/>
                </a:solidFill>
              </a:rPr>
              <a:t>neutron guides</a:t>
            </a:r>
          </a:p>
        </p:txBody>
      </p:sp>
      <p:sp>
        <p:nvSpPr>
          <p:cNvPr id="5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81" name="Group"/>
          <p:cNvGrpSpPr/>
          <p:nvPr/>
        </p:nvGrpSpPr>
        <p:grpSpPr>
          <a:xfrm>
            <a:off x="8674362" y="1776860"/>
            <a:ext cx="7563622" cy="3304280"/>
            <a:chOff x="0" y="0"/>
            <a:chExt cx="7563621" cy="3304278"/>
          </a:xfrm>
        </p:grpSpPr>
        <p:sp>
          <p:nvSpPr>
            <p:cNvPr id="565" name="Rectangle"/>
            <p:cNvSpPr/>
            <p:nvPr/>
          </p:nvSpPr>
          <p:spPr>
            <a:xfrm>
              <a:off x="394165" y="1968688"/>
              <a:ext cx="7169457" cy="9629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66" name="Rectangle"/>
            <p:cNvSpPr/>
            <p:nvPr/>
          </p:nvSpPr>
          <p:spPr>
            <a:xfrm>
              <a:off x="137816" y="2341348"/>
              <a:ext cx="7169457" cy="96293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67" name="Line"/>
            <p:cNvSpPr/>
            <p:nvPr/>
          </p:nvSpPr>
          <p:spPr>
            <a:xfrm flipV="1">
              <a:off x="142977" y="1971466"/>
              <a:ext cx="257349" cy="3731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8" name="Line"/>
            <p:cNvSpPr/>
            <p:nvPr/>
          </p:nvSpPr>
          <p:spPr>
            <a:xfrm flipV="1">
              <a:off x="142977" y="2914022"/>
              <a:ext cx="257349" cy="3731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580" name="Group"/>
            <p:cNvGrpSpPr/>
            <p:nvPr/>
          </p:nvGrpSpPr>
          <p:grpSpPr>
            <a:xfrm>
              <a:off x="0" y="-1"/>
              <a:ext cx="1670655" cy="3302157"/>
              <a:chOff x="0" y="0"/>
              <a:chExt cx="1670654" cy="3302155"/>
            </a:xfrm>
          </p:grpSpPr>
          <p:sp>
            <p:nvSpPr>
              <p:cNvPr id="569" name="Line"/>
              <p:cNvSpPr/>
              <p:nvPr/>
            </p:nvSpPr>
            <p:spPr>
              <a:xfrm flipV="1">
                <a:off x="235315" y="265220"/>
                <a:ext cx="1" cy="2545235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0" name="Line"/>
              <p:cNvSpPr/>
              <p:nvPr/>
            </p:nvSpPr>
            <p:spPr>
              <a:xfrm>
                <a:off x="234594" y="2787946"/>
                <a:ext cx="1436061" cy="1"/>
              </a:xfrm>
              <a:prstGeom prst="line">
                <a:avLst/>
              </a:prstGeom>
              <a:noFill/>
              <a:ln w="25400" cap="flat">
                <a:solidFill>
                  <a:schemeClr val="accent2">
                    <a:satOff val="-15111"/>
                    <a:lumOff val="-11019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1" name="Line"/>
              <p:cNvSpPr/>
              <p:nvPr/>
            </p:nvSpPr>
            <p:spPr>
              <a:xfrm flipV="1">
                <a:off x="224406" y="1519786"/>
                <a:ext cx="857630" cy="1253390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2" name="Line"/>
              <p:cNvSpPr/>
              <p:nvPr/>
            </p:nvSpPr>
            <p:spPr>
              <a:xfrm>
                <a:off x="318388" y="2619429"/>
                <a:ext cx="160219" cy="1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3" name="Line"/>
              <p:cNvSpPr/>
              <p:nvPr/>
            </p:nvSpPr>
            <p:spPr>
              <a:xfrm flipV="1">
                <a:off x="347630" y="2608073"/>
                <a:ext cx="133779" cy="194309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4" name="Line"/>
              <p:cNvSpPr/>
              <p:nvPr/>
            </p:nvSpPr>
            <p:spPr>
              <a:xfrm flipV="1">
                <a:off x="229331" y="2351695"/>
                <a:ext cx="133778" cy="194309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5" name="Line"/>
              <p:cNvSpPr/>
              <p:nvPr/>
            </p:nvSpPr>
            <p:spPr>
              <a:xfrm flipV="1">
                <a:off x="347252" y="2356346"/>
                <a:ext cx="1" cy="185006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6" name="Rectangle"/>
              <p:cNvSpPr/>
              <p:nvPr/>
            </p:nvSpPr>
            <p:spPr>
              <a:xfrm>
                <a:off x="232132" y="2566728"/>
                <a:ext cx="128176" cy="228835"/>
              </a:xfrm>
              <a:prstGeom prst="rect">
                <a:avLst/>
              </a:prstGeom>
              <a:noFill/>
              <a:ln w="25400" cap="flat">
                <a:solidFill>
                  <a:schemeClr val="accent2">
                    <a:satOff val="-15111"/>
                    <a:lumOff val="-11019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77" name="x´"/>
              <p:cNvSpPr txBox="1"/>
              <p:nvPr/>
            </p:nvSpPr>
            <p:spPr>
              <a:xfrm>
                <a:off x="1147290" y="1334850"/>
                <a:ext cx="229563" cy="405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x´</a:t>
                </a:r>
              </a:p>
            </p:txBody>
          </p:sp>
          <p:sp>
            <p:nvSpPr>
              <p:cNvPr id="578" name="y´"/>
              <p:cNvSpPr txBox="1"/>
              <p:nvPr/>
            </p:nvSpPr>
            <p:spPr>
              <a:xfrm>
                <a:off x="0" y="0"/>
                <a:ext cx="229563" cy="405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y´</a:t>
                </a:r>
              </a:p>
            </p:txBody>
          </p:sp>
          <p:sp>
            <p:nvSpPr>
              <p:cNvPr id="579" name="z’"/>
              <p:cNvSpPr txBox="1"/>
              <p:nvPr/>
            </p:nvSpPr>
            <p:spPr>
              <a:xfrm>
                <a:off x="1363247" y="2896180"/>
                <a:ext cx="201150" cy="405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z’</a:t>
                </a:r>
              </a:p>
            </p:txBody>
          </p:sp>
        </p:grpSp>
      </p:grpSp>
      <p:grpSp>
        <p:nvGrpSpPr>
          <p:cNvPr id="597" name="Group"/>
          <p:cNvGrpSpPr/>
          <p:nvPr/>
        </p:nvGrpSpPr>
        <p:grpSpPr>
          <a:xfrm>
            <a:off x="3025008" y="2040660"/>
            <a:ext cx="2376901" cy="3213815"/>
            <a:chOff x="0" y="0"/>
            <a:chExt cx="2376899" cy="3213813"/>
          </a:xfrm>
        </p:grpSpPr>
        <p:sp>
          <p:nvSpPr>
            <p:cNvPr id="582" name="Oval"/>
            <p:cNvSpPr/>
            <p:nvPr/>
          </p:nvSpPr>
          <p:spPr>
            <a:xfrm>
              <a:off x="-1" y="2854700"/>
              <a:ext cx="950679" cy="359114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83" name="Line"/>
            <p:cNvSpPr/>
            <p:nvPr/>
          </p:nvSpPr>
          <p:spPr>
            <a:xfrm flipV="1">
              <a:off x="475338" y="226312"/>
              <a:ext cx="1" cy="2171848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4" name="Line"/>
            <p:cNvSpPr/>
            <p:nvPr/>
          </p:nvSpPr>
          <p:spPr>
            <a:xfrm>
              <a:off x="474383" y="2378953"/>
              <a:ext cx="1902517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5" name="Line"/>
            <p:cNvSpPr/>
            <p:nvPr/>
          </p:nvSpPr>
          <p:spPr>
            <a:xfrm flipV="1">
              <a:off x="460887" y="1296833"/>
              <a:ext cx="1136202" cy="106951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6" name="Line"/>
            <p:cNvSpPr/>
            <p:nvPr/>
          </p:nvSpPr>
          <p:spPr>
            <a:xfrm>
              <a:off x="585395" y="2235157"/>
              <a:ext cx="212260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7" name="Line"/>
            <p:cNvSpPr/>
            <p:nvPr/>
          </p:nvSpPr>
          <p:spPr>
            <a:xfrm flipV="1">
              <a:off x="624136" y="2225467"/>
              <a:ext cx="177231" cy="165804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8" name="Line"/>
            <p:cNvSpPr/>
            <p:nvPr/>
          </p:nvSpPr>
          <p:spPr>
            <a:xfrm flipV="1">
              <a:off x="467410" y="2006700"/>
              <a:ext cx="177231" cy="165804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9" name="Line"/>
            <p:cNvSpPr/>
            <p:nvPr/>
          </p:nvSpPr>
          <p:spPr>
            <a:xfrm flipV="1">
              <a:off x="623634" y="2010669"/>
              <a:ext cx="1" cy="15786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0" name="Rectangle"/>
            <p:cNvSpPr/>
            <p:nvPr/>
          </p:nvSpPr>
          <p:spPr>
            <a:xfrm>
              <a:off x="471121" y="2190188"/>
              <a:ext cx="169809" cy="195265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91" name="x"/>
            <p:cNvSpPr txBox="1"/>
            <p:nvPr/>
          </p:nvSpPr>
          <p:spPr>
            <a:xfrm>
              <a:off x="1505586" y="702742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x</a:t>
              </a:r>
            </a:p>
          </p:txBody>
        </p:sp>
        <p:sp>
          <p:nvSpPr>
            <p:cNvPr id="592" name="y"/>
            <p:cNvSpPr txBox="1"/>
            <p:nvPr/>
          </p:nvSpPr>
          <p:spPr>
            <a:xfrm>
              <a:off x="163589" y="0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y</a:t>
              </a:r>
            </a:p>
          </p:txBody>
        </p:sp>
        <p:sp>
          <p:nvSpPr>
            <p:cNvPr id="593" name="z"/>
            <p:cNvSpPr txBox="1"/>
            <p:nvPr/>
          </p:nvSpPr>
          <p:spPr>
            <a:xfrm>
              <a:off x="1969641" y="2471309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z</a:t>
              </a:r>
            </a:p>
          </p:txBody>
        </p:sp>
        <p:sp>
          <p:nvSpPr>
            <p:cNvPr id="594" name="Oval"/>
            <p:cNvSpPr/>
            <p:nvPr/>
          </p:nvSpPr>
          <p:spPr>
            <a:xfrm>
              <a:off x="-1" y="1249129"/>
              <a:ext cx="950679" cy="359114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95" name="Line"/>
            <p:cNvSpPr/>
            <p:nvPr/>
          </p:nvSpPr>
          <p:spPr>
            <a:xfrm flipV="1">
              <a:off x="9406" y="1457255"/>
              <a:ext cx="1" cy="15954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6" name="Line"/>
            <p:cNvSpPr/>
            <p:nvPr/>
          </p:nvSpPr>
          <p:spPr>
            <a:xfrm flipV="1">
              <a:off x="943349" y="1477077"/>
              <a:ext cx="1" cy="15954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98" name="Line"/>
          <p:cNvSpPr/>
          <p:nvPr/>
        </p:nvSpPr>
        <p:spPr>
          <a:xfrm flipH="1">
            <a:off x="3726515" y="1440167"/>
            <a:ext cx="1093627" cy="1557363"/>
          </a:xfrm>
          <a:prstGeom prst="line">
            <a:avLst/>
          </a:prstGeom>
          <a:ln w="25400">
            <a:solidFill>
              <a:schemeClr val="accent2">
                <a:lumOff val="2245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9" name="Line"/>
          <p:cNvSpPr/>
          <p:nvPr/>
        </p:nvSpPr>
        <p:spPr>
          <a:xfrm>
            <a:off x="9326117" y="1542994"/>
            <a:ext cx="1" cy="1733267"/>
          </a:xfrm>
          <a:prstGeom prst="line">
            <a:avLst/>
          </a:prstGeom>
          <a:ln w="25400">
            <a:solidFill>
              <a:schemeClr val="accent6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0" name="Generally speaking, the component author can choose…"/>
          <p:cNvSpPr txBox="1"/>
          <p:nvPr/>
        </p:nvSpPr>
        <p:spPr>
          <a:xfrm>
            <a:off x="3654647" y="5494111"/>
            <a:ext cx="8746716" cy="601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200"/>
              </a:spcBef>
              <a:defRPr sz="1200"/>
            </a:pPr>
            <a:r>
              <a:t>Generally speaking, the component author can choose </a:t>
            </a:r>
          </a:p>
          <a:p>
            <a:pPr>
              <a:spcBef>
                <a:spcPts val="200"/>
              </a:spcBef>
              <a:defRPr b="1" sz="1200"/>
            </a:pPr>
            <a:r>
              <a:t>the meaningful coordinate system for the given problem!</a:t>
            </a:r>
          </a:p>
          <a:p>
            <a:pPr>
              <a:spcBef>
                <a:spcPts val="200"/>
              </a:spcBef>
              <a:defRPr sz="1200"/>
            </a:pPr>
            <a:r>
              <a:t>- The McStas system takes care of the transformation between them….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omponent geometries are typically simple objects… But some have polygon-description of the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2880"/>
            </a:lvl1pPr>
          </a:lstStyle>
          <a:p>
            <a:pPr/>
            <a:r>
              <a:t>Component geometries are typically simple objects… But some have polygon-description of the surface</a:t>
            </a:r>
          </a:p>
        </p:txBody>
      </p:sp>
      <p:sp>
        <p:nvSpPr>
          <p:cNvPr id="6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4" name="Rectangle"/>
          <p:cNvSpPr/>
          <p:nvPr/>
        </p:nvSpPr>
        <p:spPr>
          <a:xfrm>
            <a:off x="2145121" y="2349194"/>
            <a:ext cx="2145976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05" name="Oval"/>
          <p:cNvSpPr/>
          <p:nvPr/>
        </p:nvSpPr>
        <p:spPr>
          <a:xfrm>
            <a:off x="4789195" y="2349194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06" name="Rectangle"/>
          <p:cNvSpPr/>
          <p:nvPr/>
        </p:nvSpPr>
        <p:spPr>
          <a:xfrm>
            <a:off x="2145121" y="4635194"/>
            <a:ext cx="2145976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07" name="Line"/>
          <p:cNvSpPr/>
          <p:nvPr/>
        </p:nvSpPr>
        <p:spPr>
          <a:xfrm flipV="1">
            <a:off x="2139206" y="4394947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08" name="Line"/>
          <p:cNvSpPr/>
          <p:nvPr/>
        </p:nvSpPr>
        <p:spPr>
          <a:xfrm flipV="1">
            <a:off x="4290928" y="5328471"/>
            <a:ext cx="244824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09" name="Line"/>
          <p:cNvSpPr/>
          <p:nvPr/>
        </p:nvSpPr>
        <p:spPr>
          <a:xfrm flipV="1">
            <a:off x="4290928" y="4394947"/>
            <a:ext cx="244824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10" name="Line"/>
          <p:cNvSpPr/>
          <p:nvPr/>
        </p:nvSpPr>
        <p:spPr>
          <a:xfrm flipV="1">
            <a:off x="4523013" y="4417614"/>
            <a:ext cx="1" cy="916976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11" name="Line"/>
          <p:cNvSpPr/>
          <p:nvPr/>
        </p:nvSpPr>
        <p:spPr>
          <a:xfrm flipH="1">
            <a:off x="2365025" y="4399345"/>
            <a:ext cx="217137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12" name="Oval"/>
          <p:cNvSpPr/>
          <p:nvPr/>
        </p:nvSpPr>
        <p:spPr>
          <a:xfrm>
            <a:off x="4789195" y="4402443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22" name="Connection Line"/>
          <p:cNvSpPr/>
          <p:nvPr/>
        </p:nvSpPr>
        <p:spPr>
          <a:xfrm>
            <a:off x="4785934" y="4927600"/>
            <a:ext cx="992566" cy="14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1" fill="norm" stroke="1" extrusionOk="0">
                <a:moveTo>
                  <a:pt x="0" y="2727"/>
                </a:moveTo>
                <a:cubicBezTo>
                  <a:pt x="6228" y="21600"/>
                  <a:pt x="13428" y="20691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614" name="2D"/>
          <p:cNvSpPr txBox="1"/>
          <p:nvPr/>
        </p:nvSpPr>
        <p:spPr>
          <a:xfrm>
            <a:off x="2433645" y="1940638"/>
            <a:ext cx="27245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2D</a:t>
            </a:r>
          </a:p>
        </p:txBody>
      </p:sp>
      <p:sp>
        <p:nvSpPr>
          <p:cNvPr id="615" name="3D"/>
          <p:cNvSpPr txBox="1"/>
          <p:nvPr/>
        </p:nvSpPr>
        <p:spPr>
          <a:xfrm>
            <a:off x="2433645" y="4052828"/>
            <a:ext cx="27245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3D</a:t>
            </a:r>
          </a:p>
        </p:txBody>
      </p:sp>
      <p:sp>
        <p:nvSpPr>
          <p:cNvPr id="616" name="Oval"/>
          <p:cNvSpPr/>
          <p:nvPr/>
        </p:nvSpPr>
        <p:spPr>
          <a:xfrm>
            <a:off x="6195530" y="5363966"/>
            <a:ext cx="1004556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17" name="Oval"/>
          <p:cNvSpPr/>
          <p:nvPr/>
        </p:nvSpPr>
        <p:spPr>
          <a:xfrm>
            <a:off x="6195530" y="3946371"/>
            <a:ext cx="1004556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18" name="Line"/>
          <p:cNvSpPr/>
          <p:nvPr/>
        </p:nvSpPr>
        <p:spPr>
          <a:xfrm flipV="1">
            <a:off x="6192770" y="4130130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19" name="Line"/>
          <p:cNvSpPr/>
          <p:nvPr/>
        </p:nvSpPr>
        <p:spPr>
          <a:xfrm flipV="1">
            <a:off x="7205042" y="4134932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20" name="Rectangle"/>
          <p:cNvSpPr/>
          <p:nvPr/>
        </p:nvSpPr>
        <p:spPr>
          <a:xfrm>
            <a:off x="6208831" y="5043899"/>
            <a:ext cx="977953" cy="462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6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8999" y="1940638"/>
            <a:ext cx="3277769" cy="3371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0105" y="4538229"/>
            <a:ext cx="1881832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9647" y="2722882"/>
            <a:ext cx="1412235" cy="1412236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Component cl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classes</a:t>
            </a:r>
          </a:p>
        </p:txBody>
      </p:sp>
      <p:sp>
        <p:nvSpPr>
          <p:cNvPr id="627" name="Sources - these define MC starting conditions / “inject” neutrons to our simu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- these define MC starting conditions / “inject” neutrons to our simulation</a:t>
            </a:r>
          </a:p>
          <a:p>
            <a:pPr/>
          </a:p>
          <a:p>
            <a:pPr/>
            <a:r>
              <a:t>Optics - used to tailor properties of the neutron beam</a:t>
            </a:r>
          </a:p>
          <a:p>
            <a:pPr lvl="1">
              <a:buChar char="•"/>
            </a:pPr>
            <a:r>
              <a:t>Examples are mirrors, guides, choppers, collimators, slits, …</a:t>
            </a:r>
          </a:p>
          <a:p>
            <a:pPr lvl="1">
              <a:buChar char="•"/>
            </a:pPr>
          </a:p>
          <a:p>
            <a:pPr/>
            <a:r>
              <a:t>Samples - “matter” of some form</a:t>
            </a:r>
          </a:p>
          <a:p>
            <a:pPr lvl="1">
              <a:buChar char="•"/>
            </a:pPr>
            <a:r>
              <a:t>Powders, single crystals, liquids, micelles in solution, reflecting surfaces…</a:t>
            </a:r>
          </a:p>
          <a:p>
            <a:pPr lvl="1">
              <a:buChar char="•"/>
            </a:pPr>
          </a:p>
          <a:p>
            <a:pPr/>
            <a:r>
              <a:t>Monitors - may probe the state of the neutron beam and store histograms / event lists</a:t>
            </a:r>
          </a:p>
          <a:p>
            <a:pPr/>
          </a:p>
          <a:p>
            <a:pPr/>
            <a:r>
              <a:t>Misc, obsolete</a:t>
            </a:r>
          </a:p>
          <a:p>
            <a:pPr lvl="1">
              <a:buChar char="•"/>
            </a:pPr>
            <a:r>
              <a:t>“Other stuff” and “Old stuff”</a:t>
            </a:r>
          </a:p>
        </p:txBody>
      </p:sp>
      <p:sp>
        <p:nvSpPr>
          <p:cNvPr id="6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29" name="csm_BL08_@_JPARC_-_super_HRPD_guide_dbde3d9df8.png" descr="csm_BL08_@_JPARC_-_super_HRPD_guide_dbde3d9df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3491" y="2010764"/>
            <a:ext cx="2129661" cy="1461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0" name="Top-view-to-the-active-zone-of-the-ILL-high-flux-reactor.png.jpeg" descr="Top-view-to-the-active-zone-of-the-ILL-high-flux-reactor.png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68015" y="1138313"/>
            <a:ext cx="2002095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" name="Unknown.jpeg" descr="Unknown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43838" y="5616276"/>
            <a:ext cx="1329989" cy="74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3450" y="5573814"/>
            <a:ext cx="1246845" cy="829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0105" y="4538229"/>
            <a:ext cx="1881832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9647" y="2722882"/>
            <a:ext cx="1412235" cy="1412236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Component cl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classes</a:t>
            </a:r>
          </a:p>
        </p:txBody>
      </p:sp>
      <p:sp>
        <p:nvSpPr>
          <p:cNvPr id="637" name="Sources - these define MC starting conditions / “inject” neutrons to our simu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- these define MC starting conditions / “inject” neutrons to our simulation</a:t>
            </a:r>
          </a:p>
          <a:p>
            <a:pPr/>
          </a:p>
          <a:p>
            <a:pPr/>
            <a:r>
              <a:t>Optics - used to tailor properties of the neutron beam</a:t>
            </a:r>
          </a:p>
          <a:p>
            <a:pPr lvl="1">
              <a:buChar char="•"/>
            </a:pPr>
            <a:r>
              <a:t>Examples are mirrors, guides, choppers, collimators, slits, …</a:t>
            </a:r>
          </a:p>
          <a:p>
            <a:pPr lvl="1">
              <a:buChar char="•"/>
            </a:pPr>
          </a:p>
          <a:p>
            <a:pPr/>
            <a:r>
              <a:t>Samples - “matter” of some form</a:t>
            </a:r>
          </a:p>
          <a:p>
            <a:pPr lvl="1">
              <a:buChar char="•"/>
            </a:pPr>
            <a:r>
              <a:t>Powders, single crystals, liquids, micelles in solution, reflecting surfaces…</a:t>
            </a:r>
          </a:p>
          <a:p>
            <a:pPr lvl="1">
              <a:buChar char="•"/>
            </a:pPr>
          </a:p>
          <a:p>
            <a:pPr/>
            <a:r>
              <a:t>Monitors - may probe the state of the neutron beam and store histograms / event lists</a:t>
            </a:r>
          </a:p>
          <a:p>
            <a:pPr/>
          </a:p>
          <a:p>
            <a:pPr/>
            <a:r>
              <a:t>Misc, obsolete</a:t>
            </a:r>
          </a:p>
          <a:p>
            <a:pPr lvl="1">
              <a:buChar char="•"/>
            </a:pPr>
            <a:r>
              <a:t>“Other stuff” and “Old stuff”</a:t>
            </a:r>
          </a:p>
        </p:txBody>
      </p:sp>
      <p:sp>
        <p:nvSpPr>
          <p:cNvPr id="6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39" name="csm_BL08_@_JPARC_-_super_HRPD_guide_dbde3d9df8.png" descr="csm_BL08_@_JPARC_-_super_HRPD_guide_dbde3d9df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3491" y="2010764"/>
            <a:ext cx="2129661" cy="1461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Top-view-to-the-active-zone-of-the-ILL-high-flux-reactor.png.jpeg" descr="Top-view-to-the-active-zone-of-the-ILL-high-flux-reactor.png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68015" y="1138313"/>
            <a:ext cx="2002095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Unknown.jpeg" descr="Unknown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43838" y="5616276"/>
            <a:ext cx="1329989" cy="74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3450" y="5573814"/>
            <a:ext cx="1246845" cy="829719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Common to all components:…"/>
          <p:cNvSpPr txBox="1"/>
          <p:nvPr/>
        </p:nvSpPr>
        <p:spPr>
          <a:xfrm>
            <a:off x="4158963" y="3810824"/>
            <a:ext cx="7189441" cy="159027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3000"/>
            </a:pPr>
            <a:r>
              <a:t>Common to all components:</a:t>
            </a:r>
          </a:p>
          <a:p>
            <a:pPr>
              <a:defRPr sz="3000"/>
            </a:pPr>
            <a:r>
              <a:t>They set, manipulate/interact with</a:t>
            </a:r>
          </a:p>
          <a:p>
            <a:pPr>
              <a:defRPr sz="3000"/>
            </a:pPr>
            <a:r>
              <a:t>or measure the </a:t>
            </a:r>
            <a:r>
              <a:rPr b="1"/>
              <a:t>state of the neutron </a:t>
            </a:r>
            <a:r>
              <a:t>(ray)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o first order emit uniformly into       steradia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 emit uniformly into       steradian</a:t>
            </a:r>
          </a:p>
        </p:txBody>
      </p:sp>
      <p:sp>
        <p:nvSpPr>
          <p:cNvPr id="646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6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59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648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9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50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51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2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3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4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5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6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7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8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660" name="4_pi.pdf" descr="4_pi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0364" y="1723769"/>
            <a:ext cx="298834" cy="204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Rectangle"/>
          <p:cNvSpPr/>
          <p:nvPr/>
        </p:nvSpPr>
        <p:spPr>
          <a:xfrm>
            <a:off x="10065265" y="60672"/>
            <a:ext cx="2147967" cy="13567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63" name="Generally we are intersted in the input to a single instrument, characterised by a certain solid angle    , often corresponding to a rectangle       x       at a distance         from the source"/>
          <p:cNvSpPr txBox="1"/>
          <p:nvPr>
            <p:ph type="body" idx="1"/>
          </p:nvPr>
        </p:nvSpPr>
        <p:spPr>
          <a:xfrm>
            <a:off x="2177807" y="3586748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Generally we are intersted in the input to a single instrument, characterised by a certain solid angle    , often corresponding to a rectangle       x       at a distance         from the source</a:t>
            </a:r>
          </a:p>
        </p:txBody>
      </p:sp>
      <p:sp>
        <p:nvSpPr>
          <p:cNvPr id="664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6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77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666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7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68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69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0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1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2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3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4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5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6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82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678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9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0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1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683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684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8891" y="5459156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xw.pdf" descr="x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30863" y="1435930"/>
            <a:ext cx="298834" cy="112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yh.pdf" descr="yh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25398" y="810252"/>
            <a:ext cx="235445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7" name="dist.pdf" descr="dis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488059">
            <a:off x="6626643" y="2446270"/>
            <a:ext cx="414703" cy="182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8" name="xw.pdf" descr="x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34839" y="5538029"/>
            <a:ext cx="298834" cy="112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89" name="yh.pdf" descr="yh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25896" y="5492243"/>
            <a:ext cx="235446" cy="204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dist.pdf" descr="dist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95477" y="5478708"/>
            <a:ext cx="419612" cy="184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1" name="latex-image.pdf" descr="latex-image.pd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4260423">
            <a:off x="6602362" y="-1830899"/>
            <a:ext cx="394651" cy="8043728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E.g. the beamport?"/>
          <p:cNvSpPr txBox="1"/>
          <p:nvPr/>
        </p:nvSpPr>
        <p:spPr>
          <a:xfrm>
            <a:off x="9609784" y="1707598"/>
            <a:ext cx="1740993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E.g. the beamport?</a:t>
            </a:r>
          </a:p>
        </p:txBody>
      </p:sp>
      <p:pic>
        <p:nvPicPr>
          <p:cNvPr id="693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1919" y="574542"/>
            <a:ext cx="181748" cy="204465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Line"/>
          <p:cNvSpPr/>
          <p:nvPr/>
        </p:nvSpPr>
        <p:spPr>
          <a:xfrm>
            <a:off x="11005376" y="676737"/>
            <a:ext cx="50914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Rectangle"/>
          <p:cNvSpPr/>
          <p:nvPr/>
        </p:nvSpPr>
        <p:spPr>
          <a:xfrm>
            <a:off x="10065265" y="60672"/>
            <a:ext cx="2147967" cy="13567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97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698" name="The emmission intensity into our chosen solid angle     can be a function of wavelength, time (pulsed sources) and possibly point of origin on the source surfa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6319" indent="-166319" defTabSz="768095">
              <a:spcBef>
                <a:spcPts val="300"/>
              </a:spcBef>
              <a:defRPr sz="1512"/>
            </a:pPr>
            <a:r>
              <a:t>The emmission intensity into our chosen solid angle     can be a function of wavelength, time (pulsed sources) and possibly point of origin on the source surface</a:t>
            </a:r>
            <a:br/>
            <a:br/>
            <a:br/>
            <a:br/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  <a:r>
              <a:t>The emission of particles into the solid angle     is in fact an </a:t>
            </a:r>
            <a:br/>
            <a:r>
              <a:t>integration and leads to a simulated “intensity” of               . </a:t>
            </a:r>
          </a:p>
          <a:p>
            <a:pPr marL="166319" indent="-166319" defTabSz="768095">
              <a:spcBef>
                <a:spcPts val="300"/>
              </a:spcBef>
              <a:defRPr sz="1512"/>
            </a:pPr>
            <a:r>
              <a:t>In McStas, that integrated intensity is partitioned over a given set of particle </a:t>
            </a:r>
            <a:r>
              <a:rPr i="1"/>
              <a:t>rays</a:t>
            </a:r>
            <a:r>
              <a:t> referred to as </a:t>
            </a:r>
            <a:r>
              <a:rPr b="1"/>
              <a:t>ncount</a:t>
            </a:r>
            <a:r>
              <a:t>, -</a:t>
            </a:r>
            <a:r>
              <a:rPr b="1"/>
              <a:t>n</a:t>
            </a:r>
            <a:r>
              <a:t> or </a:t>
            </a:r>
            <a:r>
              <a:rPr b="1"/>
              <a:t>--ncount</a:t>
            </a:r>
          </a:p>
          <a:p>
            <a:pPr marL="166319" indent="-166319" defTabSz="768095">
              <a:spcBef>
                <a:spcPts val="300"/>
              </a:spcBef>
              <a:defRPr sz="1512"/>
            </a:pPr>
            <a:r>
              <a:t>The default </a:t>
            </a:r>
            <a:r>
              <a:rPr b="1"/>
              <a:t>ncount</a:t>
            </a:r>
            <a:r>
              <a:t> is 1e6 rays</a:t>
            </a:r>
          </a:p>
        </p:txBody>
      </p:sp>
      <p:sp>
        <p:nvSpPr>
          <p:cNvPr id="6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11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700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1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02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03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4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5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6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7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8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  <a:alpha val="29863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9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0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712" name="I(_lambda)_&amp;&amp;_n∕.pdf" descr="I(_lambda)_&amp;&amp;_n∕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3351" y="2747306"/>
            <a:ext cx="5058481" cy="12474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7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713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4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5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6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18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  <a:alpha val="28394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719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9498" y="625500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0716" y="1712148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1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4392" y="4859843"/>
            <a:ext cx="181747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2" name="I_Omega_n∕s.pdf" descr="I_Omega_n∕s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94668" y="5086883"/>
            <a:ext cx="779081" cy="236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Rectangle"/>
          <p:cNvSpPr/>
          <p:nvPr/>
        </p:nvSpPr>
        <p:spPr>
          <a:xfrm>
            <a:off x="10065265" y="60672"/>
            <a:ext cx="2147967" cy="13567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25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726" name="Our neutron rays are emitted randomly, sampling     and all variables of the  source “spectrum”, i.e. wavelength, time and area…"/>
          <p:cNvSpPr txBox="1"/>
          <p:nvPr>
            <p:ph type="body" idx="1"/>
          </p:nvPr>
        </p:nvSpPr>
        <p:spPr>
          <a:xfrm>
            <a:off x="4008654" y="3063459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  <a:r>
              <a:t>Our neutron rays are emitted randomly, sampling     and all variables of the </a:t>
            </a:r>
            <a:br/>
            <a:r>
              <a:t>source “spectrum”, i.e. wavelength, time and area</a:t>
            </a:r>
          </a:p>
          <a:p>
            <a:pPr/>
          </a:p>
          <a:p>
            <a:pPr/>
          </a:p>
          <a:p>
            <a:pPr/>
            <a:r>
              <a:t>assigning neutron weights       such that</a:t>
            </a:r>
          </a:p>
        </p:txBody>
      </p:sp>
      <p:sp>
        <p:nvSpPr>
          <p:cNvPr id="7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39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728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9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30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31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2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3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4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5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6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7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8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44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740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1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2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3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45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746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01579" y="3102897"/>
            <a:ext cx="181747" cy="204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p.pdf" descr="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7659" y="4381634"/>
            <a:ext cx="181748" cy="218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sum_j=1^textrm_n.pdf" descr="sum_j=1^textrm_n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8613" y="4870991"/>
            <a:ext cx="3824500" cy="930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9" name="I_Omega_(_lambda.pdf" descr="I_Omega_(_lambda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42316" y="3763814"/>
            <a:ext cx="2597093" cy="412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Neutron rays in McStas - what are the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rays in McStas - what are they?</a:t>
            </a:r>
          </a:p>
        </p:txBody>
      </p:sp>
      <p:sp>
        <p:nvSpPr>
          <p:cNvPr id="752" name="The starting point on the surface, i.e.     (in the code variables x,y,z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The </a:t>
            </a:r>
            <a:r>
              <a:rPr b="1"/>
              <a:t>starting point</a:t>
            </a:r>
            <a:r>
              <a:t> on the surface, i.e.     (in the code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x,y,z</a:t>
            </a:r>
            <a:r>
              <a:t>)</a:t>
            </a:r>
          </a:p>
          <a:p>
            <a:pPr/>
          </a:p>
          <a:p>
            <a:pPr/>
            <a:r>
              <a:t>The </a:t>
            </a:r>
            <a:r>
              <a:rPr b="1"/>
              <a:t>direction</a:t>
            </a:r>
            <a:r>
              <a:t> into     and our    /        (in the code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vx,vy,vz</a:t>
            </a:r>
            <a:r>
              <a:t>)</a:t>
            </a:r>
          </a:p>
          <a:p>
            <a:pPr/>
          </a:p>
          <a:p>
            <a:pPr/>
            <a:r>
              <a:t>The </a:t>
            </a:r>
            <a:r>
              <a:rPr b="1"/>
              <a:t>starting time</a:t>
            </a:r>
            <a:r>
              <a:t> (in the code the variable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</a:t>
            </a:r>
            <a:r>
              <a:t>)</a:t>
            </a:r>
          </a:p>
          <a:p>
            <a:pPr/>
          </a:p>
          <a:p>
            <a:pPr/>
            <a:r>
              <a:t>The initial </a:t>
            </a:r>
            <a:r>
              <a:rPr b="1"/>
              <a:t>intensity</a:t>
            </a:r>
            <a:r>
              <a:t> / weight of the neutron ray (in the code the variable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</a:t>
            </a:r>
            <a:r>
              <a:t>)</a:t>
            </a:r>
          </a:p>
          <a:p>
            <a:pPr/>
          </a:p>
          <a:p>
            <a:pPr/>
            <a:r>
              <a:t>If needed the initial </a:t>
            </a:r>
            <a:r>
              <a:rPr b="1"/>
              <a:t>polarisation</a:t>
            </a:r>
            <a:r>
              <a:t> (in the code the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sx,sy,sz</a:t>
            </a:r>
            <a:r>
              <a:t>)</a:t>
            </a:r>
          </a:p>
        </p:txBody>
      </p:sp>
      <p:sp>
        <p:nvSpPr>
          <p:cNvPr id="7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54" name="vec_r.pdf" descr="vec_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5614" y="2346848"/>
            <a:ext cx="181747" cy="223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4442" y="3036780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lambda.pdf" descr="lambda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1901" y="3045494"/>
            <a:ext cx="136681" cy="18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57" name="E_kin.pdf" descr="E_kin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44905" y="3070894"/>
            <a:ext cx="416308" cy="187038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Neutron ray in McStas:…"/>
          <p:cNvSpPr txBox="1"/>
          <p:nvPr/>
        </p:nvSpPr>
        <p:spPr>
          <a:xfrm>
            <a:off x="9677341" y="1044254"/>
            <a:ext cx="2313882" cy="2109391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</a:t>
            </a:r>
            <a:r>
              <a:rPr b="1"/>
              <a:t>ray</a:t>
            </a:r>
            <a:r>
              <a:t> in McStas:</a:t>
            </a:r>
          </a:p>
          <a:p>
            <a:pPr/>
            <a:r>
              <a:t>Location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x,y,z</a:t>
            </a:r>
          </a:p>
          <a:p>
            <a:pPr/>
            <a:r>
              <a:t>Velocity 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vx,vy,vz</a:t>
            </a:r>
          </a:p>
          <a:p>
            <a:pPr/>
            <a:r>
              <a:t>Time      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</a:t>
            </a:r>
          </a:p>
          <a:p>
            <a:pPr/>
            <a:r>
              <a:t>Polarisation.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sx,sy,sz</a:t>
            </a:r>
          </a:p>
          <a:p>
            <a:pPr/>
            <a:r>
              <a:t>Intensity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</a:t>
            </a:r>
          </a:p>
        </p:txBody>
      </p:sp>
      <p:sp>
        <p:nvSpPr>
          <p:cNvPr id="759" name="Defining the neutron starting conditions imply setting:"/>
          <p:cNvSpPr txBox="1"/>
          <p:nvPr/>
        </p:nvSpPr>
        <p:spPr>
          <a:xfrm>
            <a:off x="1571117" y="1662832"/>
            <a:ext cx="3719627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131999" indent="-131999">
              <a:spcBef>
                <a:spcPts val="200"/>
              </a:spcBef>
              <a:buSzPct val="100000"/>
              <a:buChar char="•"/>
              <a:defRPr sz="1200"/>
            </a:lvl1pPr>
          </a:lstStyle>
          <a:p>
            <a:pPr/>
            <a:r>
              <a:t>Defining the neutron starting conditions imply setting: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762" name="1 starting situatio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 starting situation</a:t>
            </a:r>
          </a:p>
        </p:txBody>
      </p:sp>
      <p:sp>
        <p:nvSpPr>
          <p:cNvPr id="7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74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764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773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769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765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66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67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68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770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71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72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775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76" name="Neutron ray"/>
          <p:cNvSpPr txBox="1"/>
          <p:nvPr/>
        </p:nvSpPr>
        <p:spPr>
          <a:xfrm>
            <a:off x="2083713" y="3184823"/>
            <a:ext cx="107434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ray</a:t>
            </a:r>
          </a:p>
        </p:txBody>
      </p:sp>
      <p:sp>
        <p:nvSpPr>
          <p:cNvPr id="777" name="Mirror surface"/>
          <p:cNvSpPr txBox="1"/>
          <p:nvPr/>
        </p:nvSpPr>
        <p:spPr>
          <a:xfrm>
            <a:off x="7168051" y="2154789"/>
            <a:ext cx="1265933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Mirror surface</a:t>
            </a:r>
          </a:p>
        </p:txBody>
      </p:sp>
      <p:grpSp>
        <p:nvGrpSpPr>
          <p:cNvPr id="780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778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779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Monte Carlo techniq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Monte Carlo techniques</a:t>
            </a:r>
          </a:p>
        </p:txBody>
      </p:sp>
      <p:sp>
        <p:nvSpPr>
          <p:cNvPr id="183" name="Los Alamos has since then developed and perfected many different monte carlo codes leading to what is today known as the codes MCNP5 and MCNPX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3200" indent="-203200">
              <a:defRPr sz="1600"/>
            </a:pPr>
            <a:r>
              <a:t>Los Alamos has since then developed and perfected many different monte carlo codes leading to what is today known as the codes MCNP5 and MCNPX</a:t>
            </a:r>
          </a:p>
          <a:p>
            <a:pPr marL="203200" indent="-203200">
              <a:defRPr sz="1600"/>
            </a:pPr>
            <a:r>
              <a:t>State of the art is MCNP6 that features numerous (even exotic) particles</a:t>
            </a:r>
          </a:p>
          <a:p>
            <a:pPr marL="203200" indent="-203200">
              <a:defRPr sz="1600"/>
            </a:pPr>
            <a:r>
              <a:t>MCNP was originally Monte Carlo Neutron Photon, later N-Particle</a:t>
            </a:r>
          </a:p>
          <a:p>
            <a:pPr marL="203200" indent="-203200">
              <a:defRPr sz="1600"/>
            </a:pPr>
            <a:r>
              <a:t>Mainly used for high-energy particle descriptions in weapons, power reactors and routinely used for estimating dose rates and needed shielding</a:t>
            </a:r>
          </a:p>
          <a:p>
            <a:pPr marL="203200" indent="-203200">
              <a:defRPr sz="1600"/>
            </a:pPr>
            <a:r>
              <a:t>Not much focus on crystalline / ordered material and coherent scattering of neutrons due to the focus on high energies </a:t>
            </a:r>
          </a:p>
        </p:txBody>
      </p:sp>
      <p:sp>
        <p:nvSpPr>
          <p:cNvPr id="1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8" name="Group"/>
          <p:cNvGrpSpPr/>
          <p:nvPr/>
        </p:nvGrpSpPr>
        <p:grpSpPr>
          <a:xfrm>
            <a:off x="1628794" y="3841403"/>
            <a:ext cx="9754666" cy="2561877"/>
            <a:chOff x="0" y="0"/>
            <a:chExt cx="9754664" cy="2561875"/>
          </a:xfrm>
        </p:grpSpPr>
        <p:pic>
          <p:nvPicPr>
            <p:cNvPr id="185" name="droppedImage.png" descr="dropped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34901" y="152474"/>
              <a:ext cx="2274559" cy="22569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45044" cy="2561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899317" y="0"/>
              <a:ext cx="3855348" cy="2561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783" name="2. Propagate to the mirror surfac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Propagate to the mirror surface</a:t>
            </a:r>
          </a:p>
        </p:txBody>
      </p:sp>
      <p:sp>
        <p:nvSpPr>
          <p:cNvPr id="7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95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785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794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790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786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87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88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89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791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92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93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798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796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797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sp>
        <p:nvSpPr>
          <p:cNvPr id="799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00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01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804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802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803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807" name="3. Checks (are we on surface, what is probability of reflection etc.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Checks (are we on surface, what is probability of reflection etc.)</a:t>
            </a:r>
          </a:p>
        </p:txBody>
      </p:sp>
      <p:sp>
        <p:nvSpPr>
          <p:cNvPr id="8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19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809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818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814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810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11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12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13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815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16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17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820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21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22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825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823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824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grpSp>
        <p:nvGrpSpPr>
          <p:cNvPr id="828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826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827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Connection Line"/>
          <p:cNvSpPr/>
          <p:nvPr/>
        </p:nvSpPr>
        <p:spPr>
          <a:xfrm>
            <a:off x="6327506" y="3543160"/>
            <a:ext cx="583030" cy="492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0" h="21600" fill="norm" stroke="1" extrusionOk="0">
                <a:moveTo>
                  <a:pt x="21400" y="21600"/>
                </a:moveTo>
                <a:cubicBezTo>
                  <a:pt x="6932" y="21214"/>
                  <a:pt x="-200" y="14014"/>
                  <a:pt x="4" y="0"/>
                </a:cubicBezTo>
              </a:path>
            </a:pathLst>
          </a:custGeom>
          <a:ln w="25400">
            <a:solidFill>
              <a:srgbClr val="A7A7A7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831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832" name="4. Reflec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 Reflect</a:t>
            </a:r>
          </a:p>
        </p:txBody>
      </p:sp>
      <p:sp>
        <p:nvSpPr>
          <p:cNvPr id="8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44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834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843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839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835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36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37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38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840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41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42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845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46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47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850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848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849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grpSp>
        <p:nvGrpSpPr>
          <p:cNvPr id="853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851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852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  <p:sp>
        <p:nvSpPr>
          <p:cNvPr id="854" name="Line"/>
          <p:cNvSpPr/>
          <p:nvPr/>
        </p:nvSpPr>
        <p:spPr>
          <a:xfrm flipH="1">
            <a:off x="6598446" y="3362960"/>
            <a:ext cx="816647" cy="1097913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857" name="Group"/>
          <p:cNvGrpSpPr/>
          <p:nvPr/>
        </p:nvGrpSpPr>
        <p:grpSpPr>
          <a:xfrm>
            <a:off x="6125630" y="4440346"/>
            <a:ext cx="4163663" cy="591821"/>
            <a:chOff x="0" y="0"/>
            <a:chExt cx="4163662" cy="591819"/>
          </a:xfrm>
        </p:grpSpPr>
        <p:sp>
          <p:nvSpPr>
            <p:cNvPr id="855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856" name="2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858" name="Weight of final ray is adjusted according to reflectivity, see next slide"/>
          <p:cNvSpPr txBox="1"/>
          <p:nvPr/>
        </p:nvSpPr>
        <p:spPr>
          <a:xfrm>
            <a:off x="2594112" y="5608369"/>
            <a:ext cx="8746996" cy="29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100"/>
            </a:lvl1pPr>
          </a:lstStyle>
          <a:p>
            <a:pPr/>
            <a:r>
              <a:t>Weight of final ray is adjusted according to reflectivity, see next slide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arametrisation of reflectivity on mirrors et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Parametrisation of reflectivity on mirrors etc.</a:t>
            </a:r>
          </a:p>
        </p:txBody>
      </p:sp>
      <p:sp>
        <p:nvSpPr>
          <p:cNvPr id="8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87" name="Group"/>
          <p:cNvGrpSpPr/>
          <p:nvPr/>
        </p:nvGrpSpPr>
        <p:grpSpPr>
          <a:xfrm>
            <a:off x="2374660" y="1431935"/>
            <a:ext cx="8135742" cy="4858506"/>
            <a:chOff x="0" y="0"/>
            <a:chExt cx="8135740" cy="4858504"/>
          </a:xfrm>
        </p:grpSpPr>
        <p:grpSp>
          <p:nvGrpSpPr>
            <p:cNvPr id="884" name="Group"/>
            <p:cNvGrpSpPr/>
            <p:nvPr/>
          </p:nvGrpSpPr>
          <p:grpSpPr>
            <a:xfrm>
              <a:off x="0" y="-1"/>
              <a:ext cx="8135741" cy="4858506"/>
              <a:chOff x="0" y="0"/>
              <a:chExt cx="8135740" cy="4858504"/>
            </a:xfrm>
          </p:grpSpPr>
          <p:grpSp>
            <p:nvGrpSpPr>
              <p:cNvPr id="866" name="Group 3"/>
              <p:cNvGrpSpPr/>
              <p:nvPr/>
            </p:nvGrpSpPr>
            <p:grpSpPr>
              <a:xfrm>
                <a:off x="145850" y="0"/>
                <a:ext cx="2423756" cy="2423756"/>
                <a:chOff x="0" y="0"/>
                <a:chExt cx="2423755" cy="2423755"/>
              </a:xfrm>
            </p:grpSpPr>
            <p:pic>
              <p:nvPicPr>
                <p:cNvPr id="863" name="Picture 9" descr="Picture 9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2423757" cy="242375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64" name="Line 4"/>
                <p:cNvSpPr/>
                <p:nvPr/>
              </p:nvSpPr>
              <p:spPr>
                <a:xfrm>
                  <a:off x="1377516" y="1206014"/>
                  <a:ext cx="368" cy="44451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865" name="CustomShape 5"/>
                <p:cNvSpPr txBox="1"/>
                <p:nvPr/>
              </p:nvSpPr>
              <p:spPr>
                <a:xfrm>
                  <a:off x="1325113" y="1269777"/>
                  <a:ext cx="232488" cy="3405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0840" tIns="40840" rIns="40840" bIns="40840" numCol="1" anchor="t">
                  <a:noAutofit/>
                </a:bodyPr>
                <a:lstStyle>
                  <a:lvl1pPr defTabSz="829875">
                    <a:lnSpc>
                      <a:spcPct val="93000"/>
                    </a:lnSpc>
                    <a:spcBef>
                      <a:spcPts val="0"/>
                    </a:spcBef>
                    <a:defRPr spc="0"/>
                  </a:lvl1pPr>
                </a:lstStyle>
                <a:p>
                  <a:pPr/>
                  <a:r>
                    <a:t>d</a:t>
                  </a:r>
                </a:p>
              </p:txBody>
            </p:sp>
          </p:grpSp>
          <p:pic>
            <p:nvPicPr>
              <p:cNvPr id="867" name="Picture 2" descr="Picture 2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319249" y="2418991"/>
                <a:ext cx="1782821" cy="9524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68" name="Picture 2" descr="Picture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2761995"/>
                <a:ext cx="1245592" cy="5361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69" name="Picture 15" descr="Picture 15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58116" y="146583"/>
                <a:ext cx="4177625" cy="7325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882" name="Group 6"/>
              <p:cNvGrpSpPr/>
              <p:nvPr/>
            </p:nvGrpSpPr>
            <p:grpSpPr>
              <a:xfrm>
                <a:off x="3811532" y="1099374"/>
                <a:ext cx="3957751" cy="3518001"/>
                <a:chOff x="0" y="0"/>
                <a:chExt cx="3957749" cy="3517999"/>
              </a:xfrm>
            </p:grpSpPr>
            <p:pic>
              <p:nvPicPr>
                <p:cNvPr id="870" name="Picture 19" descr="Picture 19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55701" y="0"/>
                  <a:ext cx="3902049" cy="3518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71" name="CustomShape 7"/>
                <p:cNvSpPr txBox="1"/>
                <p:nvPr/>
              </p:nvSpPr>
              <p:spPr>
                <a:xfrm>
                  <a:off x="184328" y="516706"/>
                  <a:ext cx="270325" cy="3405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0840" tIns="40840" rIns="40840" bIns="40840" numCol="1" anchor="t">
                  <a:noAutofit/>
                </a:bodyPr>
                <a:lstStyle>
                  <a:lvl1pPr defTabSz="829875">
                    <a:lnSpc>
                      <a:spcPct val="93000"/>
                    </a:lnSpc>
                    <a:spcBef>
                      <a:spcPts val="0"/>
                    </a:spcBef>
                    <a:defRPr spc="0"/>
                  </a:lvl1pPr>
                </a:lstStyle>
                <a:p>
                  <a:pPr/>
                  <a:r>
                    <a:t>R</a:t>
                  </a:r>
                </a:p>
              </p:txBody>
            </p:sp>
            <p:pic>
              <p:nvPicPr>
                <p:cNvPr id="872" name="Picture 21" descr="Picture 21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-1" y="486290"/>
                  <a:ext cx="393578" cy="3525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73" name="Picture 22" descr="Picture 22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662621" y="323582"/>
                  <a:ext cx="462471" cy="1931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74" name="Picture 24" descr="Picture 24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2603686" y="1361392"/>
                  <a:ext cx="994569" cy="87656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75" name="CustomShape 8"/>
                <p:cNvSpPr/>
                <p:nvPr/>
              </p:nvSpPr>
              <p:spPr>
                <a:xfrm>
                  <a:off x="949493" y="1162405"/>
                  <a:ext cx="111404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876" name="CustomShape 9"/>
                <p:cNvSpPr/>
                <p:nvPr/>
              </p:nvSpPr>
              <p:spPr>
                <a:xfrm>
                  <a:off x="1396205" y="839555"/>
                  <a:ext cx="111405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877" name="CustomShape 10"/>
                <p:cNvSpPr/>
                <p:nvPr/>
              </p:nvSpPr>
              <p:spPr>
                <a:xfrm>
                  <a:off x="1842918" y="1162405"/>
                  <a:ext cx="111405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878" name="CustomShape 11"/>
                <p:cNvSpPr/>
                <p:nvPr/>
              </p:nvSpPr>
              <p:spPr>
                <a:xfrm>
                  <a:off x="2401401" y="839555"/>
                  <a:ext cx="111404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879" name="CustomShape 12"/>
                <p:cNvSpPr/>
                <p:nvPr/>
              </p:nvSpPr>
              <p:spPr>
                <a:xfrm>
                  <a:off x="446712" y="3099137"/>
                  <a:ext cx="2848115" cy="38698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880" name="CustomShape 13"/>
                <p:cNvSpPr/>
                <p:nvPr/>
              </p:nvSpPr>
              <p:spPr>
                <a:xfrm>
                  <a:off x="111769" y="904052"/>
                  <a:ext cx="278876" cy="167838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pic>
              <p:nvPicPr>
                <p:cNvPr id="881" name="Picture 23" descr="Picture 23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2345699" y="3034640"/>
                  <a:ext cx="304894" cy="1931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883" name="Picture 31" descr="Picture 31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46583" y="3811532"/>
                <a:ext cx="2507675" cy="10469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885" name="Picture 33" descr="Picture 3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696357" y="4031407"/>
              <a:ext cx="335677" cy="426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86" name="Picture 2" descr="Picture 2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5204073" y="4324574"/>
              <a:ext cx="516707" cy="426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88" name="(i.e. Q is calculated for given neutron, reflectivity encoded in changed p value)"/>
          <p:cNvSpPr/>
          <p:nvPr/>
        </p:nvSpPr>
        <p:spPr>
          <a:xfrm>
            <a:off x="10294107" y="3115049"/>
            <a:ext cx="1852642" cy="1270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(i.e. Q is calculated for given neutron, reflectivity encoded in </a:t>
            </a:r>
            <a:r>
              <a:rPr b="1"/>
              <a:t>changed </a:t>
            </a:r>
            <a:r>
              <a:rPr b="1" i="1"/>
              <a:t>p</a:t>
            </a:r>
            <a:r>
              <a:rPr b="1"/>
              <a:t> value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Neutron (ray)-matter interaction in Gener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in General</a:t>
            </a:r>
          </a:p>
        </p:txBody>
      </p:sp>
      <p:sp>
        <p:nvSpPr>
          <p:cNvPr id="8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14" name="Group"/>
          <p:cNvGrpSpPr/>
          <p:nvPr/>
        </p:nvGrpSpPr>
        <p:grpSpPr>
          <a:xfrm>
            <a:off x="1560087" y="775820"/>
            <a:ext cx="9704521" cy="5686339"/>
            <a:chOff x="0" y="0"/>
            <a:chExt cx="9704520" cy="5686338"/>
          </a:xfrm>
        </p:grpSpPr>
        <p:grpSp>
          <p:nvGrpSpPr>
            <p:cNvPr id="912" name="Group 2"/>
            <p:cNvGrpSpPr/>
            <p:nvPr/>
          </p:nvGrpSpPr>
          <p:grpSpPr>
            <a:xfrm>
              <a:off x="347437" y="0"/>
              <a:ext cx="8366380" cy="3885109"/>
              <a:chOff x="0" y="0"/>
              <a:chExt cx="8366378" cy="3885108"/>
            </a:xfrm>
          </p:grpSpPr>
          <p:sp>
            <p:nvSpPr>
              <p:cNvPr id="892" name="CustomShape 3"/>
              <p:cNvSpPr/>
              <p:nvPr/>
            </p:nvSpPr>
            <p:spPr>
              <a:xfrm>
                <a:off x="3474965" y="1303336"/>
                <a:ext cx="1058211" cy="2581773"/>
              </a:xfrm>
              <a:prstGeom prst="rect">
                <a:avLst/>
              </a:prstGeom>
              <a:solidFill>
                <a:srgbClr val="76D6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93" name="Line 4"/>
              <p:cNvSpPr/>
              <p:nvPr/>
            </p:nvSpPr>
            <p:spPr>
              <a:xfrm flipH="1" flipV="1">
                <a:off x="3300" y="1988608"/>
                <a:ext cx="8360980" cy="1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94" name="Line 5"/>
              <p:cNvSpPr/>
              <p:nvPr/>
            </p:nvSpPr>
            <p:spPr>
              <a:xfrm flipH="1" flipV="1">
                <a:off x="3300" y="1832592"/>
                <a:ext cx="3878209" cy="15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95" name="Line 6"/>
              <p:cNvSpPr/>
              <p:nvPr/>
            </p:nvSpPr>
            <p:spPr>
              <a:xfrm flipH="1" flipV="1">
                <a:off x="3301" y="1674776"/>
                <a:ext cx="4363359" cy="2100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96" name="Line 7"/>
              <p:cNvSpPr/>
              <p:nvPr/>
            </p:nvSpPr>
            <p:spPr>
              <a:xfrm flipH="1">
                <a:off x="0" y="3477365"/>
                <a:ext cx="4149136" cy="7202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97" name="Line 8"/>
              <p:cNvSpPr/>
              <p:nvPr/>
            </p:nvSpPr>
            <p:spPr>
              <a:xfrm flipH="1" flipV="1">
                <a:off x="3301" y="3092425"/>
                <a:ext cx="3699689" cy="90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98" name="Line 9"/>
              <p:cNvSpPr/>
              <p:nvPr/>
            </p:nvSpPr>
            <p:spPr>
              <a:xfrm flipH="1">
                <a:off x="3301" y="3704189"/>
                <a:ext cx="4239145" cy="27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99" name="Line 10"/>
              <p:cNvSpPr/>
              <p:nvPr/>
            </p:nvSpPr>
            <p:spPr>
              <a:xfrm flipH="1">
                <a:off x="4237045" y="1159921"/>
                <a:ext cx="3550574" cy="2291942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0" name="Line 11"/>
              <p:cNvSpPr/>
              <p:nvPr/>
            </p:nvSpPr>
            <p:spPr>
              <a:xfrm>
                <a:off x="338735" y="-1"/>
                <a:ext cx="4014423" cy="1630973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1" name="Line 12"/>
              <p:cNvSpPr/>
              <p:nvPr/>
            </p:nvSpPr>
            <p:spPr>
              <a:xfrm flipH="1">
                <a:off x="3301" y="2160827"/>
                <a:ext cx="8360978" cy="177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2" name="Line 13"/>
              <p:cNvSpPr/>
              <p:nvPr/>
            </p:nvSpPr>
            <p:spPr>
              <a:xfrm flipH="1">
                <a:off x="3300" y="2330045"/>
                <a:ext cx="8360980" cy="17102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3" name="Line 14"/>
              <p:cNvSpPr/>
              <p:nvPr/>
            </p:nvSpPr>
            <p:spPr>
              <a:xfrm flipH="1">
                <a:off x="3300" y="2551468"/>
                <a:ext cx="8363080" cy="11402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4" name="CustomShape 15"/>
              <p:cNvSpPr/>
              <p:nvPr/>
            </p:nvSpPr>
            <p:spPr>
              <a:xfrm>
                <a:off x="3866806" y="1768985"/>
                <a:ext cx="105612" cy="11611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5" name="CustomShape 16"/>
              <p:cNvSpPr/>
              <p:nvPr/>
            </p:nvSpPr>
            <p:spPr>
              <a:xfrm>
                <a:off x="3697588" y="3049520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6" name="CustomShape 17"/>
              <p:cNvSpPr/>
              <p:nvPr/>
            </p:nvSpPr>
            <p:spPr>
              <a:xfrm>
                <a:off x="4142535" y="3420359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7" name="CustomShape 18"/>
              <p:cNvSpPr/>
              <p:nvPr/>
            </p:nvSpPr>
            <p:spPr>
              <a:xfrm>
                <a:off x="4227143" y="3642683"/>
                <a:ext cx="105613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8" name="CustomShape 19"/>
              <p:cNvSpPr/>
              <p:nvPr/>
            </p:nvSpPr>
            <p:spPr>
              <a:xfrm>
                <a:off x="4311453" y="1621070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9" name="Line 20"/>
              <p:cNvSpPr/>
              <p:nvPr/>
            </p:nvSpPr>
            <p:spPr>
              <a:xfrm flipH="1">
                <a:off x="3300" y="3261342"/>
                <a:ext cx="8363080" cy="117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10" name="Line 21"/>
              <p:cNvSpPr/>
              <p:nvPr/>
            </p:nvSpPr>
            <p:spPr>
              <a:xfrm flipH="1">
                <a:off x="3301" y="2911806"/>
                <a:ext cx="8360978" cy="11401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11" name="Line 22"/>
              <p:cNvSpPr/>
              <p:nvPr/>
            </p:nvSpPr>
            <p:spPr>
              <a:xfrm flipH="1">
                <a:off x="3300" y="1493856"/>
                <a:ext cx="8363080" cy="114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</p:grpSp>
        <p:sp>
          <p:nvSpPr>
            <p:cNvPr id="913" name="CustomShape 23"/>
            <p:cNvSpPr txBox="1"/>
            <p:nvPr/>
          </p:nvSpPr>
          <p:spPr>
            <a:xfrm>
              <a:off x="0" y="4911976"/>
              <a:ext cx="9704521" cy="774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830" tIns="35830" rIns="35830" bIns="35830" numCol="1" anchor="t">
              <a:noAutofit/>
            </a:bodyPr>
            <a:lstStyle/>
            <a:p>
              <a:pPr defTabSz="645458">
                <a:spcBef>
                  <a:spcPts val="0"/>
                </a:spcBef>
                <a:defRPr spc="0" sz="20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 neutron hitting a sample can be:</a:t>
              </a:r>
            </a:p>
            <a:p>
              <a:pPr defTabSz="645458">
                <a:spcBef>
                  <a:spcPts val="0"/>
                </a:spcBef>
                <a:defRPr spc="0" sz="2000">
                  <a:solidFill>
                    <a:srgbClr val="FF401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absorbed</a:t>
              </a:r>
              <a:r>
                <a:rPr>
                  <a:solidFill>
                    <a:srgbClr val="000000"/>
                  </a:solidFill>
                </a:rPr>
                <a:t>, </a:t>
              </a:r>
              <a:r>
                <a:rPr>
                  <a:solidFill>
                    <a:srgbClr val="77BB41"/>
                  </a:solidFill>
                </a:rPr>
                <a:t>transmitted</a:t>
              </a:r>
              <a:r>
                <a:rPr>
                  <a:solidFill>
                    <a:srgbClr val="000000"/>
                  </a:solidFill>
                </a:rPr>
                <a:t>, or </a:t>
              </a:r>
              <a:r>
                <a:rPr>
                  <a:solidFill>
                    <a:srgbClr val="7B219F"/>
                  </a:solidFill>
                </a:rPr>
                <a:t>scattered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17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5654" y="2911934"/>
            <a:ext cx="3644811" cy="375078"/>
          </a:xfrm>
          <a:prstGeom prst="rect">
            <a:avLst/>
          </a:prstGeom>
          <a:ln w="25400">
            <a:solidFill>
              <a:srgbClr val="BE38F3"/>
            </a:solidFill>
            <a:miter/>
          </a:ln>
        </p:spPr>
      </p:pic>
      <p:pic>
        <p:nvPicPr>
          <p:cNvPr id="91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866" y="2197101"/>
            <a:ext cx="3689281" cy="375078"/>
          </a:xfrm>
          <a:prstGeom prst="rect">
            <a:avLst/>
          </a:prstGeom>
          <a:ln w="25400">
            <a:solidFill>
              <a:srgbClr val="FF4013"/>
            </a:solidFill>
            <a:miter/>
          </a:ln>
        </p:spPr>
      </p:pic>
      <p:pic>
        <p:nvPicPr>
          <p:cNvPr id="919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37866" y="3626258"/>
            <a:ext cx="3689281" cy="357037"/>
          </a:xfrm>
          <a:prstGeom prst="rect">
            <a:avLst/>
          </a:prstGeom>
          <a:ln w="25400">
            <a:solidFill>
              <a:srgbClr val="77BB41"/>
            </a:solidFill>
            <a:miter/>
          </a:ln>
        </p:spPr>
      </p:pic>
      <p:sp>
        <p:nvSpPr>
          <p:cNvPr id="920" name="CustomShape 1"/>
          <p:cNvSpPr txBox="1"/>
          <p:nvPr/>
        </p:nvSpPr>
        <p:spPr>
          <a:xfrm>
            <a:off x="2129945" y="1281307"/>
            <a:ext cx="8192246" cy="656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 sz="2000">
                <a:latin typeface="Gill Sans"/>
                <a:ea typeface="Gill Sans"/>
                <a:cs typeface="Gill Sans"/>
                <a:sym typeface="Gill Sans"/>
              </a:defRPr>
            </a:pPr>
            <a:r>
              <a:t>For a </a:t>
            </a:r>
            <a:r>
              <a:rPr b="1"/>
              <a:t>non-thin</a:t>
            </a:r>
            <a:r>
              <a:t> sample the probabilities for</a:t>
            </a:r>
            <a:r>
              <a:t> </a:t>
            </a:r>
            <a:r>
              <a:rPr>
                <a:solidFill>
                  <a:srgbClr val="FF4013"/>
                </a:solidFill>
              </a:rPr>
              <a:t>absorption</a:t>
            </a:r>
            <a:r>
              <a:t>, </a:t>
            </a:r>
            <a:r>
              <a:rPr>
                <a:solidFill>
                  <a:srgbClr val="77BB41"/>
                </a:solidFill>
              </a:rPr>
              <a:t>transmission</a:t>
            </a:r>
            <a:r>
              <a:t> </a:t>
            </a:r>
            <a:r>
              <a:t>or</a:t>
            </a:r>
            <a:r>
              <a:t> </a:t>
            </a:r>
            <a:r>
              <a:rPr>
                <a:solidFill>
                  <a:srgbClr val="7B219F"/>
                </a:solidFill>
              </a:rPr>
              <a:t>scattering </a:t>
            </a:r>
            <a:r>
              <a:t>are given by</a:t>
            </a:r>
          </a:p>
        </p:txBody>
      </p:sp>
      <p:sp>
        <p:nvSpPr>
          <p:cNvPr id="921" name="CustomShape 2"/>
          <p:cNvSpPr txBox="1"/>
          <p:nvPr/>
        </p:nvSpPr>
        <p:spPr>
          <a:xfrm>
            <a:off x="6042595" y="4560649"/>
            <a:ext cx="1811159" cy="31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b="1" spc="0">
                <a:latin typeface="Gill Sans"/>
                <a:ea typeface="Gill Sans"/>
                <a:cs typeface="Gill Sans"/>
                <a:sym typeface="Gill Sans"/>
              </a:defRPr>
            </a:pPr>
            <a:r>
              <a:t>t = </a:t>
            </a:r>
            <a:r>
              <a:rPr b="0"/>
              <a:t>sample thickness</a:t>
            </a:r>
          </a:p>
        </p:txBody>
      </p:sp>
      <p:sp>
        <p:nvSpPr>
          <p:cNvPr id="922" name="Line 3"/>
          <p:cNvSpPr/>
          <p:nvPr/>
        </p:nvSpPr>
        <p:spPr>
          <a:xfrm>
            <a:off x="6571541" y="5200009"/>
            <a:ext cx="836302" cy="375587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pic>
        <p:nvPicPr>
          <p:cNvPr id="923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46817" y="4885919"/>
            <a:ext cx="1288377" cy="303672"/>
          </a:xfrm>
          <a:prstGeom prst="rect">
            <a:avLst/>
          </a:prstGeom>
          <a:ln w="12700">
            <a:miter lim="400000"/>
          </a:ln>
        </p:spPr>
      </p:pic>
      <p:sp>
        <p:nvSpPr>
          <p:cNvPr id="924" name="CustomShape 4"/>
          <p:cNvSpPr txBox="1"/>
          <p:nvPr/>
        </p:nvSpPr>
        <p:spPr>
          <a:xfrm>
            <a:off x="7632403" y="5570634"/>
            <a:ext cx="3252063" cy="554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microscopic cross section [barn/atom]</a:t>
            </a:r>
          </a:p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1 barn = 10</a:t>
            </a:r>
            <a:r>
              <a:rPr baseline="30500"/>
              <a:t>-24</a:t>
            </a:r>
            <a:r>
              <a:t>cm</a:t>
            </a:r>
            <a:r>
              <a:rPr baseline="30500"/>
              <a:t>2</a:t>
            </a:r>
          </a:p>
        </p:txBody>
      </p:sp>
      <p:sp>
        <p:nvSpPr>
          <p:cNvPr id="925" name="Line 5"/>
          <p:cNvSpPr/>
          <p:nvPr/>
        </p:nvSpPr>
        <p:spPr>
          <a:xfrm flipH="1">
            <a:off x="5849339" y="5293778"/>
            <a:ext cx="401252" cy="628180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sp>
        <p:nvSpPr>
          <p:cNvPr id="926" name="CustomShape 6"/>
          <p:cNvSpPr txBox="1"/>
          <p:nvPr/>
        </p:nvSpPr>
        <p:spPr>
          <a:xfrm>
            <a:off x="5015350" y="6062006"/>
            <a:ext cx="2421436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number density [atoms/cm</a:t>
            </a:r>
            <a:r>
              <a:rPr baseline="30500"/>
              <a:t>3</a:t>
            </a:r>
            <a:r>
              <a:t>]</a:t>
            </a:r>
          </a:p>
        </p:txBody>
      </p:sp>
      <p:sp>
        <p:nvSpPr>
          <p:cNvPr id="927" name="CustomShape 7"/>
          <p:cNvSpPr txBox="1"/>
          <p:nvPr/>
        </p:nvSpPr>
        <p:spPr>
          <a:xfrm>
            <a:off x="2280597" y="5582813"/>
            <a:ext cx="2801295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macroscopic cross section [cm</a:t>
            </a:r>
            <a:r>
              <a:rPr baseline="30500"/>
              <a:t>-1</a:t>
            </a:r>
            <a:r>
              <a:t>]</a:t>
            </a:r>
          </a:p>
        </p:txBody>
      </p:sp>
      <p:sp>
        <p:nvSpPr>
          <p:cNvPr id="928" name="Line 8"/>
          <p:cNvSpPr/>
          <p:nvPr/>
        </p:nvSpPr>
        <p:spPr>
          <a:xfrm flipH="1">
            <a:off x="4529452" y="5162654"/>
            <a:ext cx="874420" cy="342551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sp>
        <p:nvSpPr>
          <p:cNvPr id="929" name="TextShape 9"/>
          <p:cNvSpPr txBox="1"/>
          <p:nvPr/>
        </p:nvSpPr>
        <p:spPr>
          <a:xfrm>
            <a:off x="2247429" y="558000"/>
            <a:ext cx="8239766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5458">
              <a:spcBef>
                <a:spcPts val="0"/>
              </a:spcBef>
              <a:defRPr spc="0" sz="3000"/>
            </a:lvl1pPr>
          </a:lstStyle>
          <a:p>
            <a:pPr/>
            <a:r>
              <a:t>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32" name="TextShape 1"/>
          <p:cNvSpPr txBox="1"/>
          <p:nvPr/>
        </p:nvSpPr>
        <p:spPr>
          <a:xfrm>
            <a:off x="2484801" y="180163"/>
            <a:ext cx="8239766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5458">
              <a:spcBef>
                <a:spcPts val="0"/>
              </a:spcBef>
              <a:defRPr spc="0" sz="3000"/>
            </a:lvl1pPr>
          </a:lstStyle>
          <a:p>
            <a:pPr/>
            <a:r>
              <a:t>Samples/Matter interaction in General in McStas</a:t>
            </a:r>
          </a:p>
        </p:txBody>
      </p:sp>
      <p:grpSp>
        <p:nvGrpSpPr>
          <p:cNvPr id="935" name="Group"/>
          <p:cNvGrpSpPr/>
          <p:nvPr/>
        </p:nvGrpSpPr>
        <p:grpSpPr>
          <a:xfrm>
            <a:off x="1852822" y="729262"/>
            <a:ext cx="9936840" cy="5133076"/>
            <a:chOff x="0" y="0"/>
            <a:chExt cx="9936839" cy="5133075"/>
          </a:xfrm>
        </p:grpSpPr>
        <p:sp>
          <p:nvSpPr>
            <p:cNvPr id="933" name="CustomShape 2"/>
            <p:cNvSpPr txBox="1"/>
            <p:nvPr/>
          </p:nvSpPr>
          <p:spPr>
            <a:xfrm>
              <a:off x="0" y="4340176"/>
              <a:ext cx="9936840" cy="792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830" tIns="35830" rIns="35830" bIns="35830" numCol="1" anchor="t">
              <a:noAutofit/>
            </a:bodyPr>
            <a:lstStyle/>
            <a:p>
              <a:pPr defTabSz="645458">
                <a:spcBef>
                  <a:spcPts val="0"/>
                </a:spcBef>
                <a:defRPr spc="0" sz="20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 neutron ray hitting a sample can be:</a:t>
              </a:r>
            </a:p>
            <a:p>
              <a:pPr defTabSz="645458">
                <a:spcBef>
                  <a:spcPts val="0"/>
                </a:spcBef>
                <a:defRPr spc="0" sz="2000">
                  <a:solidFill>
                    <a:srgbClr val="77BB41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transmitted</a:t>
              </a:r>
              <a:r>
                <a:rPr>
                  <a:solidFill>
                    <a:srgbClr val="000000"/>
                  </a:solidFill>
                </a:rPr>
                <a:t>+</a:t>
              </a:r>
              <a:r>
                <a:rPr>
                  <a:solidFill>
                    <a:srgbClr val="FF0000"/>
                  </a:solidFill>
                </a:rPr>
                <a:t>absorption</a:t>
              </a:r>
              <a:r>
                <a:rPr>
                  <a:solidFill>
                    <a:srgbClr val="000000"/>
                  </a:solidFill>
                </a:rPr>
                <a:t>, or </a:t>
              </a:r>
              <a:r>
                <a:rPr>
                  <a:solidFill>
                    <a:srgbClr val="7B219F"/>
                  </a:solidFill>
                </a:rPr>
                <a:t>scattered</a:t>
              </a:r>
              <a:r>
                <a:rPr>
                  <a:solidFill>
                    <a:srgbClr val="000000"/>
                  </a:solidFill>
                </a:rPr>
                <a:t>+</a:t>
              </a:r>
              <a:r>
                <a:rPr>
                  <a:solidFill>
                    <a:srgbClr val="FF0000"/>
                  </a:solidFill>
                </a:rPr>
                <a:t>absorption</a:t>
              </a:r>
            </a:p>
          </p:txBody>
        </p:sp>
        <p:pic>
          <p:nvPicPr>
            <p:cNvPr id="934" name="image39.png" descr="image3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82792" y="0"/>
              <a:ext cx="8396777" cy="39129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The weight multiplier of the  j’th component,      , is calculated by the probability rule where Pb is the physical probability for the event ”b“, and           is the probability that the Monte Carlo  simulation selects this event.…"/>
          <p:cNvSpPr txBox="1"/>
          <p:nvPr/>
        </p:nvSpPr>
        <p:spPr>
          <a:xfrm>
            <a:off x="1695394" y="5311072"/>
            <a:ext cx="10317672" cy="1921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rPr sz="1800"/>
              <a:t>The weight multiplier of the  j’th component,      , is calculated by the probability rule</a:t>
            </a:r>
            <a:br>
              <a:rPr sz="1800"/>
            </a:br>
            <a:r>
              <a:rPr sz="1800"/>
              <a:t>where Pb is the physical probability for the event ”b“, and           is the probability that the Monte Carlo </a:t>
            </a:r>
            <a:br>
              <a:rPr sz="1800"/>
            </a:br>
            <a:r>
              <a:rPr sz="1800"/>
              <a:t>simulation selects this event. </a:t>
            </a:r>
            <a:endParaRPr sz="1800"/>
          </a:p>
          <a:p>
            <a:pPr/>
            <a:r>
              <a:rPr sz="1800"/>
              <a:t>In case of “branching”, i.e. multiple outcomes, it is clear that </a:t>
            </a:r>
            <a:endParaRPr sz="1800"/>
          </a:p>
          <a:p>
            <a:pPr/>
            <a:endParaRPr sz="1800"/>
          </a:p>
          <a:p>
            <a:pPr/>
            <a:r>
              <a:t> </a:t>
            </a:r>
          </a:p>
        </p:txBody>
      </p:sp>
      <p:sp>
        <p:nvSpPr>
          <p:cNvPr id="938" name="Transport of weight through the instrumen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Transport of weight through the instrument…</a:t>
            </a:r>
          </a:p>
        </p:txBody>
      </p:sp>
      <p:sp>
        <p:nvSpPr>
          <p:cNvPr id="9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52" name="Group"/>
          <p:cNvGrpSpPr/>
          <p:nvPr/>
        </p:nvGrpSpPr>
        <p:grpSpPr>
          <a:xfrm>
            <a:off x="2036783" y="1432902"/>
            <a:ext cx="7457643" cy="3158937"/>
            <a:chOff x="0" y="0"/>
            <a:chExt cx="7457641" cy="3158935"/>
          </a:xfrm>
        </p:grpSpPr>
        <p:sp>
          <p:nvSpPr>
            <p:cNvPr id="940" name="Rectangle"/>
            <p:cNvSpPr/>
            <p:nvPr/>
          </p:nvSpPr>
          <p:spPr>
            <a:xfrm>
              <a:off x="0" y="132717"/>
              <a:ext cx="7457642" cy="2637206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4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13453" y="604442"/>
              <a:ext cx="6391832" cy="18479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2" name="Rectangle"/>
            <p:cNvSpPr/>
            <p:nvPr/>
          </p:nvSpPr>
          <p:spPr>
            <a:xfrm>
              <a:off x="520160" y="1193928"/>
              <a:ext cx="1111083" cy="1351841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943" name="Instrument"/>
            <p:cNvSpPr/>
            <p:nvPr/>
          </p:nvSpPr>
          <p:spPr>
            <a:xfrm>
              <a:off x="221196" y="0"/>
              <a:ext cx="976669" cy="25572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Instrument</a:t>
              </a:r>
            </a:p>
          </p:txBody>
        </p:sp>
        <p:sp>
          <p:nvSpPr>
            <p:cNvPr id="944" name="Source"/>
            <p:cNvSpPr/>
            <p:nvPr/>
          </p:nvSpPr>
          <p:spPr>
            <a:xfrm>
              <a:off x="642323" y="2420744"/>
              <a:ext cx="866757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Source</a:t>
              </a:r>
            </a:p>
          </p:txBody>
        </p:sp>
        <p:sp>
          <p:nvSpPr>
            <p:cNvPr id="945" name="Rectangle"/>
            <p:cNvSpPr/>
            <p:nvPr/>
          </p:nvSpPr>
          <p:spPr>
            <a:xfrm>
              <a:off x="3413834" y="1426495"/>
              <a:ext cx="1224341" cy="886707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946" name="Sample"/>
            <p:cNvSpPr/>
            <p:nvPr/>
          </p:nvSpPr>
          <p:spPr>
            <a:xfrm>
              <a:off x="3540852" y="2234939"/>
              <a:ext cx="866757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Sample</a:t>
              </a:r>
            </a:p>
          </p:txBody>
        </p:sp>
        <p:sp>
          <p:nvSpPr>
            <p:cNvPr id="947" name="Rectangle"/>
            <p:cNvSpPr/>
            <p:nvPr/>
          </p:nvSpPr>
          <p:spPr>
            <a:xfrm>
              <a:off x="4843618" y="1308367"/>
              <a:ext cx="866757" cy="1251578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948" name="Monitor"/>
            <p:cNvSpPr/>
            <p:nvPr/>
          </p:nvSpPr>
          <p:spPr>
            <a:xfrm>
              <a:off x="5257339" y="2420744"/>
              <a:ext cx="866756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Monitor</a:t>
              </a:r>
            </a:p>
          </p:txBody>
        </p:sp>
        <p:pic>
          <p:nvPicPr>
            <p:cNvPr id="949" name="p_0.pdf" descr="p_0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2287" y="2878508"/>
              <a:ext cx="368240" cy="259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0" name="p_j.pdf" descr="p_j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83417" y="2858015"/>
              <a:ext cx="345502" cy="3009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1" name="p_n.pdf" descr="p_n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304255" y="2851637"/>
              <a:ext cx="401227" cy="267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53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0" r="14486" b="0"/>
          <a:stretch>
            <a:fillRect/>
          </a:stretch>
        </p:blipFill>
        <p:spPr>
          <a:xfrm>
            <a:off x="1555073" y="4439249"/>
            <a:ext cx="2229447" cy="881605"/>
          </a:xfrm>
          <a:prstGeom prst="rect">
            <a:avLst/>
          </a:prstGeom>
          <a:ln w="12700">
            <a:miter lim="400000"/>
          </a:ln>
        </p:spPr>
      </p:pic>
      <p:sp>
        <p:nvSpPr>
          <p:cNvPr id="954" name="In a given component, the neutron intensity is adjusted by a multiplicative factor (probability)"/>
          <p:cNvSpPr txBox="1"/>
          <p:nvPr/>
        </p:nvSpPr>
        <p:spPr>
          <a:xfrm>
            <a:off x="2039670" y="1022016"/>
            <a:ext cx="9364874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/>
            <a:r>
              <a:t>In a given component, the neutron intensity is adjusted by a multiplicative factor (probability) </a:t>
            </a:r>
          </a:p>
        </p:txBody>
      </p:sp>
      <p:pic>
        <p:nvPicPr>
          <p:cNvPr id="95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175469" y="5286033"/>
            <a:ext cx="1537706" cy="31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6" name="w_j.pdf" descr="w_j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81024" y="5365899"/>
            <a:ext cx="317501" cy="231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7" name="f_MC,b.pdf" descr="f_MC,b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514568" y="5585418"/>
            <a:ext cx="566352" cy="231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8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893395" y="5977840"/>
            <a:ext cx="1429642" cy="587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9" name="p_j_=_p_0_prod_k.pdf" descr="p_j_=_p_0_prod_k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25921" y="4191597"/>
            <a:ext cx="1990467" cy="972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9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3" name="Line"/>
          <p:cNvSpPr/>
          <p:nvPr/>
        </p:nvSpPr>
        <p:spPr>
          <a:xfrm flipH="1" flipV="1">
            <a:off x="2501423" y="2500725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64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5" name="Line"/>
          <p:cNvSpPr/>
          <p:nvPr/>
        </p:nvSpPr>
        <p:spPr>
          <a:xfrm flipH="1" flipV="1">
            <a:off x="2501423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66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7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68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69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70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71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972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973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974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975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976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977" name="Starting at the source"/>
          <p:cNvSpPr txBox="1"/>
          <p:nvPr/>
        </p:nvSpPr>
        <p:spPr>
          <a:xfrm>
            <a:off x="2483572" y="5258816"/>
            <a:ext cx="242008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Starting at the source</a:t>
            </a:r>
          </a:p>
        </p:txBody>
      </p:sp>
      <p:sp>
        <p:nvSpPr>
          <p:cNvPr id="978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979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0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9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4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5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86" name="Line"/>
          <p:cNvSpPr/>
          <p:nvPr/>
        </p:nvSpPr>
        <p:spPr>
          <a:xfrm flipH="1" flipV="1">
            <a:off x="4741833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7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88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9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90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91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92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993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994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995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996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997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998" name="Moving to first comp in the list"/>
          <p:cNvSpPr txBox="1"/>
          <p:nvPr/>
        </p:nvSpPr>
        <p:spPr>
          <a:xfrm>
            <a:off x="2483572" y="5258816"/>
            <a:ext cx="335290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Moving to first comp in the list</a:t>
            </a:r>
          </a:p>
        </p:txBody>
      </p:sp>
      <p:sp>
        <p:nvSpPr>
          <p:cNvPr id="999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000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01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Examples of Monte Carlo progra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Examples of Monte Carlo programs</a:t>
            </a:r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2" name="Group"/>
          <p:cNvSpPr txBox="1"/>
          <p:nvPr/>
        </p:nvSpPr>
        <p:spPr>
          <a:xfrm>
            <a:off x="2243107" y="450301"/>
            <a:ext cx="9115375" cy="2433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indent="1867220" defTabSz="414937">
              <a:spcBef>
                <a:spcPts val="14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Each time physics takes place (scattering, absorption, …)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 random choices are made.  </a:t>
            </a:r>
          </a:p>
        </p:txBody>
      </p:sp>
      <p:sp>
        <p:nvSpPr>
          <p:cNvPr id="193" name="Light ray-tracing: PoV-RAY and others ...…"/>
          <p:cNvSpPr txBox="1"/>
          <p:nvPr/>
        </p:nvSpPr>
        <p:spPr>
          <a:xfrm>
            <a:off x="2357180" y="1946120"/>
            <a:ext cx="8542529" cy="4210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 ray-tracing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: PoV-RAY and others ...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Nuclear reactor simulations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 etc. (general particle transport): </a:t>
            </a:r>
          </a:p>
          <a:p>
            <a:pPr indent="403411"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MCNP, Tripoli, GEANT4, FLUKA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Neutron Monte Carlo ray-tracing propagation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McStas &lt;www.mcstas.org&gt;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, Vitess, Restrax, NISP, IDEAS, McVine</a:t>
            </a: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Neutrons are described as</a:t>
            </a: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 (r, v, s, t)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, and are transported along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instrument models. </a:t>
            </a:r>
          </a:p>
          <a:p>
            <a:pPr indent="403411"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Propagation simply uses Newton rules, incl. gravitation.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X-ray tracing</a:t>
            </a:r>
          </a:p>
          <a:p>
            <a:pPr indent="403411" defTabSz="414937">
              <a:spcBef>
                <a:spcPts val="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Shadow, McXtrace, RAY,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0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5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06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7" name="Line"/>
          <p:cNvSpPr/>
          <p:nvPr/>
        </p:nvSpPr>
        <p:spPr>
          <a:xfrm flipH="1" flipV="1">
            <a:off x="7919466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08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9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10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11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12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13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014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015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016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017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018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019" name="Line"/>
          <p:cNvSpPr/>
          <p:nvPr/>
        </p:nvSpPr>
        <p:spPr>
          <a:xfrm flipH="1" flipV="1">
            <a:off x="4741833" y="2500702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20" name="Line"/>
          <p:cNvSpPr/>
          <p:nvPr/>
        </p:nvSpPr>
        <p:spPr>
          <a:xfrm>
            <a:off x="5302703" y="2509628"/>
            <a:ext cx="2630572" cy="4840"/>
          </a:xfrm>
          <a:prstGeom prst="line">
            <a:avLst/>
          </a:prstGeom>
          <a:ln w="12700">
            <a:solidFill>
              <a:srgbClr val="FF6A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21" name="Moving to 3rd comp in list requires “moving back in time”.…"/>
          <p:cNvSpPr txBox="1"/>
          <p:nvPr/>
        </p:nvSpPr>
        <p:spPr>
          <a:xfrm>
            <a:off x="2483572" y="5258816"/>
            <a:ext cx="6341669" cy="132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/>
          <a:p>
            <a:pPr>
              <a:buClr>
                <a:srgbClr val="000000"/>
              </a:buClr>
            </a:pPr>
            <a:r>
              <a:t>Moving to 3rd comp in list requires “moving back in time”.</a:t>
            </a:r>
          </a:p>
          <a:p>
            <a:pPr>
              <a:buClr>
                <a:srgbClr val="000000"/>
              </a:buClr>
            </a:pPr>
            <a:r>
              <a:t>Default behavior is to ABSORB this type of neutron.</a:t>
            </a:r>
          </a:p>
          <a:p>
            <a:pPr>
              <a:buClr>
                <a:srgbClr val="000000"/>
              </a:buClr>
            </a:pPr>
            <a:r>
              <a:t>For monitors use restore_neutron=1 in this case.</a:t>
            </a:r>
          </a:p>
          <a:p>
            <a:pPr>
              <a:buClr>
                <a:srgbClr val="000000"/>
              </a:buClr>
            </a:pPr>
            <a:r>
              <a:t>For homegrown comps use ALLOW_BACKPROP macro.</a:t>
            </a:r>
          </a:p>
        </p:txBody>
      </p:sp>
      <p:sp>
        <p:nvSpPr>
          <p:cNvPr id="1022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023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24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0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8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29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0" name="Line"/>
          <p:cNvSpPr/>
          <p:nvPr/>
        </p:nvSpPr>
        <p:spPr>
          <a:xfrm flipH="1" flipV="1">
            <a:off x="7919466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31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2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33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34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35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36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037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038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039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040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041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042" name="Line"/>
          <p:cNvSpPr/>
          <p:nvPr/>
        </p:nvSpPr>
        <p:spPr>
          <a:xfrm flipH="1" flipV="1">
            <a:off x="4741833" y="2500702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43" name="Line"/>
          <p:cNvSpPr/>
          <p:nvPr/>
        </p:nvSpPr>
        <p:spPr>
          <a:xfrm>
            <a:off x="5302703" y="2509628"/>
            <a:ext cx="2630572" cy="4840"/>
          </a:xfrm>
          <a:prstGeom prst="line">
            <a:avLst/>
          </a:prstGeom>
          <a:ln w="12700">
            <a:solidFill>
              <a:srgbClr val="FF6A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44" name="Moving to 3rd comp in list requires “moving back in time”.…"/>
          <p:cNvSpPr txBox="1"/>
          <p:nvPr/>
        </p:nvSpPr>
        <p:spPr>
          <a:xfrm>
            <a:off x="2483572" y="5258816"/>
            <a:ext cx="6341669" cy="132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/>
          <a:p>
            <a:pPr>
              <a:buClr>
                <a:srgbClr val="000000"/>
              </a:buClr>
            </a:pPr>
            <a:r>
              <a:t>Moving to 3rd comp in list requires “moving back in time”.</a:t>
            </a:r>
          </a:p>
          <a:p>
            <a:pPr>
              <a:buClr>
                <a:srgbClr val="000000"/>
              </a:buClr>
            </a:pPr>
            <a:r>
              <a:t>Default behavior is to ABSORB this type of neutron.</a:t>
            </a:r>
          </a:p>
          <a:p>
            <a:pPr>
              <a:buClr>
                <a:srgbClr val="000000"/>
              </a:buClr>
            </a:pPr>
            <a:r>
              <a:t>For monitors use restore_neutron=1 in this case.</a:t>
            </a:r>
          </a:p>
          <a:p>
            <a:pPr>
              <a:buClr>
                <a:srgbClr val="000000"/>
              </a:buClr>
            </a:pPr>
            <a:r>
              <a:t>For homegrown comps use ALLOW_BACKPROP macro.</a:t>
            </a:r>
          </a:p>
        </p:txBody>
      </p:sp>
      <p:sp>
        <p:nvSpPr>
          <p:cNvPr id="1045" name="The order of components is important,…"/>
          <p:cNvSpPr txBox="1"/>
          <p:nvPr/>
        </p:nvSpPr>
        <p:spPr>
          <a:xfrm>
            <a:off x="9320808" y="2765195"/>
            <a:ext cx="2777113" cy="258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3000"/>
              </a:lnSpc>
              <a:spcBef>
                <a:spcPts val="0"/>
              </a:spcBef>
              <a:defRPr b="1" sz="2700"/>
            </a:pPr>
            <a:r>
              <a:t>The order of components is important, </a:t>
            </a:r>
          </a:p>
          <a:p>
            <a:pPr>
              <a:lnSpc>
                <a:spcPct val="93000"/>
              </a:lnSpc>
              <a:spcBef>
                <a:spcPts val="0"/>
              </a:spcBef>
              <a:defRPr b="1" sz="2700"/>
            </a:pPr>
          </a:p>
          <a:p>
            <a:pPr>
              <a:lnSpc>
                <a:spcPct val="93000"/>
              </a:lnSpc>
              <a:spcBef>
                <a:spcPts val="0"/>
              </a:spcBef>
              <a:defRPr b="1" sz="2700"/>
            </a:pPr>
            <a:r>
              <a:t>and in general  overlaps should be avoided!</a:t>
            </a:r>
          </a:p>
        </p:txBody>
      </p:sp>
      <p:sp>
        <p:nvSpPr>
          <p:cNvPr id="1046" name="Line"/>
          <p:cNvSpPr/>
          <p:nvPr/>
        </p:nvSpPr>
        <p:spPr>
          <a:xfrm>
            <a:off x="10475586" y="932649"/>
            <a:ext cx="1" cy="1732057"/>
          </a:xfrm>
          <a:prstGeom prst="line">
            <a:avLst/>
          </a:prstGeom>
          <a:ln w="762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47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048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49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Units used - and differences to Vit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Units used - and differences to Vitess</a:t>
            </a:r>
          </a:p>
        </p:txBody>
      </p:sp>
      <p:sp>
        <p:nvSpPr>
          <p:cNvPr id="1052" name="Generally SI-Units, e.g. meters and seconds etc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Generally SI-Units, e.g. </a:t>
            </a:r>
            <a:r>
              <a:rPr b="1"/>
              <a:t>meters</a:t>
            </a:r>
            <a:r>
              <a:t> and </a:t>
            </a:r>
            <a:r>
              <a:rPr b="1"/>
              <a:t>seconds </a:t>
            </a:r>
            <a:r>
              <a:t>etc.</a:t>
            </a:r>
          </a:p>
          <a:p>
            <a:pPr/>
            <a:r>
              <a:t>Added neutron-scattering meaningful quantities of</a:t>
            </a:r>
            <a:r>
              <a:rPr b="1"/>
              <a:t> E[meV]</a:t>
            </a:r>
            <a:r>
              <a:t>, </a:t>
            </a:r>
            <a:r>
              <a:rPr b="1"/>
              <a:t>𝝺[Å]</a:t>
            </a:r>
            <a:r>
              <a:t> and cross sections in </a:t>
            </a:r>
            <a:r>
              <a:rPr b="1"/>
              <a:t>𝞂 [barns]</a:t>
            </a:r>
          </a:p>
        </p:txBody>
      </p:sp>
      <p:sp>
        <p:nvSpPr>
          <p:cNvPr id="10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4" name="Main differences / difficulties translating between                       McStas                 Vitess…"/>
          <p:cNvSpPr/>
          <p:nvPr/>
        </p:nvSpPr>
        <p:spPr>
          <a:xfrm>
            <a:off x="2172200" y="2803301"/>
            <a:ext cx="9286975" cy="362048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>
              <a:defRPr sz="1800"/>
            </a:pPr>
            <a:r>
              <a:t>Main differences / difficulties translating between                       McStas                 Vitess</a:t>
            </a:r>
          </a:p>
          <a:p>
            <a:pPr marL="160421" indent="-160421">
              <a:buSzPct val="100000"/>
              <a:buChar char="•"/>
              <a:defRPr sz="1800"/>
            </a:pPr>
            <a:r>
              <a:t>Different length-units for placement / sizes                                  </a:t>
            </a:r>
            <a:r>
              <a:rPr b="1"/>
              <a:t>[m]</a:t>
            </a:r>
            <a:r>
              <a:t>                     [cm]</a:t>
            </a:r>
          </a:p>
          <a:p>
            <a:pPr marL="160421" indent="-160421">
              <a:buSzPct val="100000"/>
              <a:buChar char="•"/>
              <a:defRPr sz="1800"/>
            </a:pPr>
          </a:p>
          <a:p>
            <a:pPr marL="160421" indent="-160421">
              <a:buSzPct val="100000"/>
              <a:buChar char="•"/>
              <a:defRPr sz="1800"/>
            </a:pPr>
            <a:r>
              <a:t>Different propagation-coordinate system    </a:t>
            </a:r>
            <a:endParaRPr b="1"/>
          </a:p>
          <a:p>
            <a:pPr marL="160421" indent="-160421">
              <a:buSzPct val="100000"/>
              <a:buChar char="•"/>
              <a:defRPr sz="1800"/>
            </a:pPr>
          </a:p>
          <a:p>
            <a:pPr marL="160421" indent="-160421">
              <a:buSzPct val="100000"/>
              <a:buChar char="•"/>
              <a:defRPr sz="1800"/>
            </a:pPr>
          </a:p>
          <a:p>
            <a:pPr marL="160421" indent="-160421">
              <a:buSzPct val="100000"/>
              <a:buChar char="•"/>
              <a:defRPr sz="1800"/>
            </a:pPr>
            <a:r>
              <a:t>McStas explicitly and automatically contains “free space”, Vitess has this “inside” the modules or by adding “spacewindow”</a:t>
            </a:r>
          </a:p>
          <a:p>
            <a:pPr marL="160421" indent="-160421">
              <a:buSzPct val="100000"/>
              <a:buChar char="•"/>
              <a:defRPr sz="1800"/>
            </a:pPr>
            <a:r>
              <a:t>Sources in McStas always propagates “by virtual window”, i.e. does not itself propagate</a:t>
            </a:r>
          </a:p>
        </p:txBody>
      </p:sp>
      <p:sp>
        <p:nvSpPr>
          <p:cNvPr id="1055" name="Line"/>
          <p:cNvSpPr/>
          <p:nvPr/>
        </p:nvSpPr>
        <p:spPr>
          <a:xfrm>
            <a:off x="9638390" y="3183095"/>
            <a:ext cx="515144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56" name="z || beam…"/>
          <p:cNvSpPr/>
          <p:nvPr/>
        </p:nvSpPr>
        <p:spPr>
          <a:xfrm>
            <a:off x="8422121" y="3966482"/>
            <a:ext cx="1078614" cy="106895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z || beam</a:t>
            </a:r>
          </a:p>
          <a:p>
            <a:pPr/>
            <a:r>
              <a:t>y vertical </a:t>
            </a:r>
          </a:p>
          <a:p>
            <a:pPr/>
            <a:r>
              <a:t>x 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⊥</a:t>
            </a:r>
            <a:r>
              <a:t> beam</a:t>
            </a:r>
          </a:p>
        </p:txBody>
      </p:sp>
      <p:sp>
        <p:nvSpPr>
          <p:cNvPr id="1057" name="x || beam…"/>
          <p:cNvSpPr/>
          <p:nvPr/>
        </p:nvSpPr>
        <p:spPr>
          <a:xfrm>
            <a:off x="10290468" y="3966482"/>
            <a:ext cx="1078614" cy="106895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x || beam</a:t>
            </a:r>
          </a:p>
          <a:p>
            <a:pPr/>
            <a:r>
              <a:t>z vertical </a:t>
            </a:r>
          </a:p>
          <a:p>
            <a:pPr/>
            <a:r>
              <a:t>y 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⊥</a:t>
            </a:r>
            <a:r>
              <a:t> beam</a:t>
            </a:r>
          </a:p>
        </p:txBody>
      </p:sp>
      <p:pic>
        <p:nvPicPr>
          <p:cNvPr id="1058" name="logo-left.png" descr="logo-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2689" y="134889"/>
            <a:ext cx="1013075" cy="594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9" name="vitess_logo_320x135.gif" descr="vitess_logo_320x135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7092" y="218362"/>
            <a:ext cx="1013075" cy="427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McStas          Vitess compatibility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         Vitess compatibility features</a:t>
            </a:r>
          </a:p>
        </p:txBody>
      </p:sp>
      <p:sp>
        <p:nvSpPr>
          <p:cNvPr id="1062" name="MCPL particle list is supported from McStas 2.3- (2016) and Vitess 3.4 (2018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MCPL particle list is supported from McStas 2.3- (2016) and Vitess 3.4 (2018)</a:t>
            </a:r>
          </a:p>
          <a:p>
            <a:pPr/>
          </a:p>
          <a:p>
            <a:pPr/>
            <a:r>
              <a:t>McStas includes Vitess_output and Vitess_input, but better use MCPL</a:t>
            </a:r>
          </a:p>
          <a:p>
            <a:pPr/>
          </a:p>
          <a:p>
            <a:pPr/>
            <a:r>
              <a:t>mcstas2vitess can be used to port McStas components to Vitess</a:t>
            </a:r>
          </a:p>
          <a:p>
            <a:pPr/>
          </a:p>
          <a:p>
            <a:pPr/>
            <a:r>
              <a:t>Vitess_ChopperFermi is the Vitess Fermi chopper ported to McStas</a:t>
            </a:r>
          </a:p>
        </p:txBody>
      </p:sp>
      <p:sp>
        <p:nvSpPr>
          <p:cNvPr id="10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4" name="Line"/>
          <p:cNvSpPr/>
          <p:nvPr/>
        </p:nvSpPr>
        <p:spPr>
          <a:xfrm>
            <a:off x="3364924" y="1261318"/>
            <a:ext cx="515144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65" name="Friendly competition and collaboration for 1.5 decades! - e.g. Klaus Lieutenant was part of McStas team for 2 years"/>
          <p:cNvSpPr/>
          <p:nvPr/>
        </p:nvSpPr>
        <p:spPr>
          <a:xfrm>
            <a:off x="2205255" y="4976075"/>
            <a:ext cx="5227818" cy="81768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b="1"/>
            </a:lvl1pPr>
          </a:lstStyle>
          <a:p>
            <a:pPr/>
            <a:r>
              <a:t>Friendly competition and collaboration for 1.5 decades! - e.g. Klaus Lieutenant was part of McStas team for 2 years</a:t>
            </a:r>
          </a:p>
        </p:txBody>
      </p:sp>
      <p:pic>
        <p:nvPicPr>
          <p:cNvPr id="1066" name="logo-left.png" descr="logo-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2689" y="134889"/>
            <a:ext cx="1013075" cy="594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7" name="vitess_logo_320x135.gif" descr="vitess_logo_320x135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7092" y="218362"/>
            <a:ext cx="1013075" cy="427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Instrument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Instrument file</a:t>
            </a:r>
          </a:p>
        </p:txBody>
      </p:sp>
      <p:pic>
        <p:nvPicPr>
          <p:cNvPr id="1070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7989" y="2009179"/>
            <a:ext cx="5357814" cy="4216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1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9472" y="3094136"/>
            <a:ext cx="1473399" cy="277051"/>
          </a:xfrm>
          <a:prstGeom prst="rect">
            <a:avLst/>
          </a:prstGeom>
          <a:ln w="12700">
            <a:miter lim="400000"/>
          </a:ln>
        </p:spPr>
      </p:pic>
      <p:sp>
        <p:nvSpPr>
          <p:cNvPr id="10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Component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file</a:t>
            </a:r>
          </a:p>
        </p:txBody>
      </p:sp>
      <p:pic>
        <p:nvPicPr>
          <p:cNvPr id="1075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3677" y="1948904"/>
            <a:ext cx="3683497" cy="4576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6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3870" y="1962298"/>
            <a:ext cx="3583288" cy="3382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7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4605" y="5444876"/>
            <a:ext cx="2056392" cy="544154"/>
          </a:xfrm>
          <a:prstGeom prst="rect">
            <a:avLst/>
          </a:prstGeom>
          <a:ln w="12700">
            <a:miter lim="400000"/>
          </a:ln>
        </p:spPr>
      </p:pic>
      <p:sp>
        <p:nvSpPr>
          <p:cNvPr id="10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enerated c-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Generated c-code</a:t>
            </a:r>
          </a:p>
        </p:txBody>
      </p:sp>
      <p:pic>
        <p:nvPicPr>
          <p:cNvPr id="108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4503" y="1774569"/>
            <a:ext cx="4313040" cy="4702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2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6526" y="2491382"/>
            <a:ext cx="1749662" cy="276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3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85247" y="1995785"/>
            <a:ext cx="3492954" cy="3650010"/>
          </a:xfrm>
          <a:prstGeom prst="rect">
            <a:avLst/>
          </a:prstGeom>
          <a:ln w="12700">
            <a:miter lim="400000"/>
          </a:ln>
        </p:spPr>
      </p:pic>
      <p:sp>
        <p:nvSpPr>
          <p:cNvPr id="10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Writing new comps or understanding existing is not that complex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Writing new comps or understanding existing is not that complex...</a:t>
            </a:r>
          </a:p>
        </p:txBody>
      </p:sp>
      <p:sp>
        <p:nvSpPr>
          <p:cNvPr id="1087" name="Check our long list of components and look inside... Most of them are quite simple and short... Statistics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98782" indent="-198782">
              <a:defRPr sz="2000"/>
            </a:pPr>
            <a:r>
              <a:t>Check our long list of components and look inside... Most of them are quite simple and short... Statistics:</a:t>
            </a:r>
            <a:br/>
          </a:p>
        </p:txBody>
      </p:sp>
      <p:pic>
        <p:nvPicPr>
          <p:cNvPr id="1088" name="determine-lines-code-net-project-800x800.png" descr="determine-lines-code-net-project-800x8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3799" y="2817228"/>
            <a:ext cx="1883607" cy="1841749"/>
          </a:xfrm>
          <a:prstGeom prst="rect">
            <a:avLst/>
          </a:prstGeom>
          <a:ln w="12700">
            <a:miter lim="400000"/>
          </a:ln>
        </p:spPr>
      </p:pic>
      <p:sp>
        <p:nvSpPr>
          <p:cNvPr id="10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90" name="Comps_no_lines.pdf" descr="Comps_no_line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7430" y="565056"/>
            <a:ext cx="4983458" cy="7052222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(update: 175)"/>
          <p:cNvSpPr txBox="1"/>
          <p:nvPr/>
        </p:nvSpPr>
        <p:spPr>
          <a:xfrm>
            <a:off x="7431059" y="2437312"/>
            <a:ext cx="1221483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(update: 175)</a:t>
            </a:r>
          </a:p>
        </p:txBody>
      </p:sp>
      <p:sp>
        <p:nvSpPr>
          <p:cNvPr id="1092" name="Number of lines of code per component - 240 comps in total"/>
          <p:cNvSpPr txBox="1"/>
          <p:nvPr/>
        </p:nvSpPr>
        <p:spPr>
          <a:xfrm>
            <a:off x="2301617" y="2268889"/>
            <a:ext cx="6355075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5414">
              <a:spcBef>
                <a:spcPts val="400"/>
              </a:spcBef>
              <a:defRPr b="1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Number of lines of code per component - 240 comps in total</a:t>
            </a:r>
            <a:br/>
          </a:p>
        </p:txBody>
      </p:sp>
      <p:sp>
        <p:nvSpPr>
          <p:cNvPr id="1093" name="# Lines of code (log axis)"/>
          <p:cNvSpPr txBox="1"/>
          <p:nvPr/>
        </p:nvSpPr>
        <p:spPr>
          <a:xfrm rot="16202584">
            <a:off x="1812849" y="4092727"/>
            <a:ext cx="2328169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# Lines of code (log axis)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Writing new comps or understanding existing is not that complex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Writing new comps or understanding existing is not that complex...</a:t>
            </a:r>
          </a:p>
        </p:txBody>
      </p:sp>
      <p:sp>
        <p:nvSpPr>
          <p:cNvPr id="1096" name="Check our long list of components and look inside... Most of them are quite simple and short... Statistics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98782" indent="-198782">
              <a:defRPr sz="2000"/>
            </a:pPr>
            <a:r>
              <a:t>Check our long list of components and look inside... Most of them are quite simple and short... Statistics:</a:t>
            </a:r>
            <a:br/>
          </a:p>
        </p:txBody>
      </p:sp>
      <p:pic>
        <p:nvPicPr>
          <p:cNvPr id="1097" name="determine-lines-code-net-project-800x800.png" descr="determine-lines-code-net-project-800x8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3799" y="2817228"/>
            <a:ext cx="1883607" cy="1841749"/>
          </a:xfrm>
          <a:prstGeom prst="rect">
            <a:avLst/>
          </a:prstGeom>
          <a:ln w="12700">
            <a:miter lim="400000"/>
          </a:ln>
        </p:spPr>
      </p:pic>
      <p:sp>
        <p:nvSpPr>
          <p:cNvPr id="10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99" name="Comps_no_lines.pdf" descr="Comps_no_line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7430" y="565056"/>
            <a:ext cx="4983458" cy="7052222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(update: 175)"/>
          <p:cNvSpPr txBox="1"/>
          <p:nvPr/>
        </p:nvSpPr>
        <p:spPr>
          <a:xfrm>
            <a:off x="7431059" y="2437312"/>
            <a:ext cx="1221483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(update: 175)</a:t>
            </a:r>
          </a:p>
        </p:txBody>
      </p:sp>
      <p:sp>
        <p:nvSpPr>
          <p:cNvPr id="1101" name="Number of lines of code per component - 240 comps in total"/>
          <p:cNvSpPr txBox="1"/>
          <p:nvPr/>
        </p:nvSpPr>
        <p:spPr>
          <a:xfrm>
            <a:off x="2414438" y="2277396"/>
            <a:ext cx="6355075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5414">
              <a:spcBef>
                <a:spcPts val="400"/>
              </a:spcBef>
              <a:defRPr b="1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Number of lines of code per component - 240 comps in total</a:t>
            </a:r>
            <a:br/>
          </a:p>
        </p:txBody>
      </p:sp>
      <p:sp>
        <p:nvSpPr>
          <p:cNvPr id="1102" name="Well-developed community support…"/>
          <p:cNvSpPr txBox="1"/>
          <p:nvPr/>
        </p:nvSpPr>
        <p:spPr>
          <a:xfrm>
            <a:off x="2173604" y="3928659"/>
            <a:ext cx="8327390" cy="213291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6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29267" indent="-129267">
              <a:spcBef>
                <a:spcPts val="500"/>
              </a:spcBef>
              <a:buSzPct val="100000"/>
              <a:buChar char="•"/>
              <a:defRPr sz="2000"/>
            </a:pPr>
            <a:r>
              <a:t>Well-developed community support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30-40% of existing and new additions are from users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No direct refereeing of the code, but these requirements:</a:t>
            </a:r>
          </a:p>
          <a:p>
            <a:pPr lvl="3" marL="665389" indent="-122464">
              <a:spcBef>
                <a:spcPts val="500"/>
              </a:spcBef>
              <a:buSzPct val="100000"/>
              <a:buChar char="–"/>
              <a:defRPr sz="2000"/>
            </a:pPr>
            <a:r>
              <a:t>At least one test-instrument</a:t>
            </a:r>
          </a:p>
          <a:p>
            <a:pPr lvl="3" marL="665389" indent="-122464">
              <a:spcBef>
                <a:spcPts val="500"/>
              </a:spcBef>
              <a:buSzPct val="100000"/>
              <a:buChar char="–"/>
              <a:defRPr sz="2000"/>
            </a:pPr>
            <a:r>
              <a:t>Meaningful documentation headers (in-code docs)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Contributions go in dedicated contrib/ section of library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1168" y="2355469"/>
            <a:ext cx="4323629" cy="2505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5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2308" y="3574828"/>
            <a:ext cx="4398450" cy="14597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106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4274" y="1492273"/>
            <a:ext cx="3254318" cy="2453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7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99283" y="3774354"/>
            <a:ext cx="3415798" cy="26317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108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81611" y="132075"/>
            <a:ext cx="3254319" cy="2505673"/>
          </a:xfrm>
          <a:prstGeom prst="rect">
            <a:avLst/>
          </a:prstGeom>
          <a:ln w="3175"/>
        </p:spPr>
      </p:pic>
      <p:pic>
        <p:nvPicPr>
          <p:cNvPr id="1109" name="droppedImage.png" descr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98619" y="1492273"/>
            <a:ext cx="2976923" cy="2287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0" name="droppedImage.png" descr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63550" y="4895223"/>
            <a:ext cx="2097639" cy="16118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111" name="image.png" descr="image.png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04457" y="5078840"/>
            <a:ext cx="2603371" cy="1528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2" name="droppedImage.png" descr="dropped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916910" y="4833222"/>
            <a:ext cx="2097639" cy="16781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sp>
        <p:nvSpPr>
          <p:cNvPr id="1113" name="Example suite: ~252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suite: ~252 instruments</a:t>
            </a:r>
          </a:p>
        </p:txBody>
      </p:sp>
      <p:sp>
        <p:nvSpPr>
          <p:cNvPr id="1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15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681372" y="1504279"/>
            <a:ext cx="1298696" cy="1965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6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963391" y="1504279"/>
            <a:ext cx="666882" cy="1965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96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197" name="Classical Newtonian mechanics, i.e.                                                     an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Classical Newtonian mechanics, i.e.                                                     and </a:t>
            </a:r>
          </a:p>
          <a:p>
            <a:pPr/>
          </a:p>
          <a:p>
            <a:pPr/>
            <a:r>
              <a:t>(independent, particles though…)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maxresdefault.jpg" descr="maxresdefaul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3726" y="4774540"/>
            <a:ext cx="3132663" cy="1762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Unknown.png" descr="Unknow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15216" y="4656060"/>
            <a:ext cx="1855660" cy="1831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71000"/>
            </a:pPr>
          </a:p>
        </p:txBody>
      </p:sp>
      <p:pic>
        <p:nvPicPr>
          <p:cNvPr id="112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0559" y="1178828"/>
            <a:ext cx="2716901" cy="1802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0607" y="1178828"/>
            <a:ext cx="2716901" cy="1802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7616" y="-1"/>
            <a:ext cx="587828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4" name="Your HighNESS…"/>
          <p:cNvSpPr txBox="1"/>
          <p:nvPr/>
        </p:nvSpPr>
        <p:spPr>
          <a:xfrm>
            <a:off x="3234393" y="196644"/>
            <a:ext cx="1661617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>
                <a:solidFill>
                  <a:srgbClr val="FFFFFF"/>
                </a:solidFill>
              </a:defRPr>
            </a:lvl1pPr>
          </a:lstStyle>
          <a:p>
            <a:pPr/>
            <a:r>
              <a:t>Your HighNESS…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04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2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208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2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13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2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5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216" name="Component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217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18" name="Component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219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20" name="Component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221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222" name="The components define devices or features available in our instrument"/>
          <p:cNvSpPr txBox="1"/>
          <p:nvPr/>
        </p:nvSpPr>
        <p:spPr>
          <a:xfrm>
            <a:off x="2517122" y="5527349"/>
            <a:ext cx="63379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27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2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9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230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231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32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233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34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235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236" name="The components define devices or features available in our instrument - they have different function"/>
          <p:cNvSpPr txBox="1"/>
          <p:nvPr/>
        </p:nvSpPr>
        <p:spPr>
          <a:xfrm>
            <a:off x="2517122" y="5527349"/>
            <a:ext cx="895489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 - they have different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